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6" r:id="rId4"/>
  </p:sldMasterIdLst>
  <p:notesMasterIdLst>
    <p:notesMasterId r:id="rId34"/>
  </p:notesMasterIdLst>
  <p:handoutMasterIdLst>
    <p:handoutMasterId r:id="rId35"/>
  </p:handoutMasterIdLst>
  <p:sldIdLst>
    <p:sldId id="256" r:id="rId5"/>
    <p:sldId id="258" r:id="rId6"/>
    <p:sldId id="297" r:id="rId7"/>
    <p:sldId id="298" r:id="rId8"/>
    <p:sldId id="280" r:id="rId9"/>
    <p:sldId id="300" r:id="rId10"/>
    <p:sldId id="304" r:id="rId11"/>
    <p:sldId id="301" r:id="rId12"/>
    <p:sldId id="289" r:id="rId13"/>
    <p:sldId id="303" r:id="rId14"/>
    <p:sldId id="307" r:id="rId15"/>
    <p:sldId id="302" r:id="rId16"/>
    <p:sldId id="305" r:id="rId17"/>
    <p:sldId id="265" r:id="rId18"/>
    <p:sldId id="309" r:id="rId19"/>
    <p:sldId id="290" r:id="rId20"/>
    <p:sldId id="266" r:id="rId21"/>
    <p:sldId id="306" r:id="rId22"/>
    <p:sldId id="311" r:id="rId23"/>
    <p:sldId id="312" r:id="rId24"/>
    <p:sldId id="313" r:id="rId25"/>
    <p:sldId id="314" r:id="rId26"/>
    <p:sldId id="316" r:id="rId27"/>
    <p:sldId id="291" r:id="rId28"/>
    <p:sldId id="292" r:id="rId29"/>
    <p:sldId id="310" r:id="rId30"/>
    <p:sldId id="299" r:id="rId31"/>
    <p:sldId id="296" r:id="rId32"/>
    <p:sldId id="295" r:id="rId33"/>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Calibre Regular"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e Regular"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e Regular"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e Regular"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e Regular" pitchFamily="34" charset="0"/>
        <a:ea typeface="+mn-ea"/>
        <a:cs typeface="+mn-cs"/>
      </a:defRPr>
    </a:lvl5pPr>
    <a:lvl6pPr marL="2286000" algn="l" defTabSz="914400" rtl="0" eaLnBrk="1" latinLnBrk="0" hangingPunct="1">
      <a:defRPr kern="1200">
        <a:solidFill>
          <a:schemeClr val="tx1"/>
        </a:solidFill>
        <a:latin typeface="Calibre Regular" pitchFamily="34" charset="0"/>
        <a:ea typeface="+mn-ea"/>
        <a:cs typeface="+mn-cs"/>
      </a:defRPr>
    </a:lvl6pPr>
    <a:lvl7pPr marL="2743200" algn="l" defTabSz="914400" rtl="0" eaLnBrk="1" latinLnBrk="0" hangingPunct="1">
      <a:defRPr kern="1200">
        <a:solidFill>
          <a:schemeClr val="tx1"/>
        </a:solidFill>
        <a:latin typeface="Calibre Regular" pitchFamily="34" charset="0"/>
        <a:ea typeface="+mn-ea"/>
        <a:cs typeface="+mn-cs"/>
      </a:defRPr>
    </a:lvl7pPr>
    <a:lvl8pPr marL="3200400" algn="l" defTabSz="914400" rtl="0" eaLnBrk="1" latinLnBrk="0" hangingPunct="1">
      <a:defRPr kern="1200">
        <a:solidFill>
          <a:schemeClr val="tx1"/>
        </a:solidFill>
        <a:latin typeface="Calibre Regular" pitchFamily="34" charset="0"/>
        <a:ea typeface="+mn-ea"/>
        <a:cs typeface="+mn-cs"/>
      </a:defRPr>
    </a:lvl8pPr>
    <a:lvl9pPr marL="3657600" algn="l" defTabSz="914400" rtl="0" eaLnBrk="1" latinLnBrk="0" hangingPunct="1">
      <a:defRPr kern="1200">
        <a:solidFill>
          <a:schemeClr val="tx1"/>
        </a:solidFill>
        <a:latin typeface="Calibre Regular"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C1"/>
    <a:srgbClr val="74B847"/>
    <a:srgbClr val="5D983A"/>
    <a:srgbClr val="4D537F"/>
    <a:srgbClr val="1A2854"/>
    <a:srgbClr val="C34D1E"/>
    <a:srgbClr val="7BBF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188" y="10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1" d="100"/>
          <a:sy n="51" d="100"/>
        </p:scale>
        <p:origin x="-1836" y="-90"/>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2.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78394B-0803-4C94-9ED8-F8CAB7596485}" type="doc">
      <dgm:prSet loTypeId="urn:microsoft.com/office/officeart/2005/8/layout/chart3" loCatId="relationship" qsTypeId="urn:microsoft.com/office/officeart/2005/8/quickstyle/3d2" qsCatId="3D" csTypeId="urn:microsoft.com/office/officeart/2005/8/colors/colorful1" csCatId="colorful" phldr="1"/>
      <dgm:spPr/>
    </dgm:pt>
    <dgm:pt modelId="{1B5D3A36-A2EB-4EEE-9B75-60FE385A9F5C}">
      <dgm:prSet phldrT="[Text]"/>
      <dgm:spPr/>
      <dgm:t>
        <a:bodyPr/>
        <a:lstStyle/>
        <a:p>
          <a:r>
            <a:rPr lang="en-US" b="1" dirty="0"/>
            <a:t>Value</a:t>
          </a:r>
        </a:p>
      </dgm:t>
    </dgm:pt>
    <dgm:pt modelId="{265ACEE5-97D3-4E6D-A1EE-966C491F8130}" type="parTrans" cxnId="{DF288D82-6CEC-406F-9FC1-19000DEBC68E}">
      <dgm:prSet/>
      <dgm:spPr/>
      <dgm:t>
        <a:bodyPr/>
        <a:lstStyle/>
        <a:p>
          <a:endParaRPr lang="en-US"/>
        </a:p>
      </dgm:t>
    </dgm:pt>
    <dgm:pt modelId="{9EBD4127-39FB-4F97-94EB-C04F2876907A}" type="sibTrans" cxnId="{DF288D82-6CEC-406F-9FC1-19000DEBC68E}">
      <dgm:prSet/>
      <dgm:spPr/>
      <dgm:t>
        <a:bodyPr/>
        <a:lstStyle/>
        <a:p>
          <a:endParaRPr lang="en-US"/>
        </a:p>
      </dgm:t>
    </dgm:pt>
    <dgm:pt modelId="{3E2B8E3E-AC96-4748-ACE6-E89560428692}">
      <dgm:prSet phldrT="[Text]"/>
      <dgm:spPr/>
      <dgm:t>
        <a:bodyPr/>
        <a:lstStyle/>
        <a:p>
          <a:r>
            <a:rPr lang="en-US" dirty="0"/>
            <a:t>Delivery</a:t>
          </a:r>
        </a:p>
      </dgm:t>
    </dgm:pt>
    <dgm:pt modelId="{88F7E4F6-3463-4580-A523-DF6A40CE3070}" type="parTrans" cxnId="{F61B54DA-833F-4CBD-B254-5259032E8906}">
      <dgm:prSet/>
      <dgm:spPr/>
      <dgm:t>
        <a:bodyPr/>
        <a:lstStyle/>
        <a:p>
          <a:endParaRPr lang="en-US"/>
        </a:p>
      </dgm:t>
    </dgm:pt>
    <dgm:pt modelId="{5F851F20-9E61-4C57-9B8B-6200E96F063E}" type="sibTrans" cxnId="{F61B54DA-833F-4CBD-B254-5259032E8906}">
      <dgm:prSet/>
      <dgm:spPr/>
      <dgm:t>
        <a:bodyPr/>
        <a:lstStyle/>
        <a:p>
          <a:endParaRPr lang="en-US"/>
        </a:p>
      </dgm:t>
    </dgm:pt>
    <dgm:pt modelId="{774FECB8-6950-4B70-BDD0-0855744136D4}">
      <dgm:prSet phldrT="[Text]"/>
      <dgm:spPr/>
      <dgm:t>
        <a:bodyPr/>
        <a:lstStyle/>
        <a:p>
          <a:r>
            <a:rPr lang="en-US" dirty="0"/>
            <a:t>Process</a:t>
          </a:r>
        </a:p>
      </dgm:t>
    </dgm:pt>
    <dgm:pt modelId="{EC944F12-E9C5-4EAF-ADC4-4D8FBCFF0D02}" type="parTrans" cxnId="{29887F45-AE6D-40F5-A0BF-82EE6DB4BCAC}">
      <dgm:prSet/>
      <dgm:spPr/>
      <dgm:t>
        <a:bodyPr/>
        <a:lstStyle/>
        <a:p>
          <a:endParaRPr lang="en-US"/>
        </a:p>
      </dgm:t>
    </dgm:pt>
    <dgm:pt modelId="{F9D73497-7D84-486F-A75C-67BE3E9B440F}" type="sibTrans" cxnId="{29887F45-AE6D-40F5-A0BF-82EE6DB4BCAC}">
      <dgm:prSet/>
      <dgm:spPr/>
      <dgm:t>
        <a:bodyPr/>
        <a:lstStyle/>
        <a:p>
          <a:endParaRPr lang="en-US"/>
        </a:p>
      </dgm:t>
    </dgm:pt>
    <dgm:pt modelId="{E2D25DF3-12D1-482B-8115-303DFF71DBD2}" type="pres">
      <dgm:prSet presAssocID="{F178394B-0803-4C94-9ED8-F8CAB7596485}" presName="compositeShape" presStyleCnt="0">
        <dgm:presLayoutVars>
          <dgm:chMax val="7"/>
          <dgm:dir/>
          <dgm:resizeHandles val="exact"/>
        </dgm:presLayoutVars>
      </dgm:prSet>
      <dgm:spPr/>
    </dgm:pt>
    <dgm:pt modelId="{469FD634-59A0-4762-8B0C-327C5F8ACB06}" type="pres">
      <dgm:prSet presAssocID="{F178394B-0803-4C94-9ED8-F8CAB7596485}" presName="wedge1" presStyleLbl="node1" presStyleIdx="0" presStyleCnt="3"/>
      <dgm:spPr/>
      <dgm:t>
        <a:bodyPr/>
        <a:lstStyle/>
        <a:p>
          <a:endParaRPr lang="en-US"/>
        </a:p>
      </dgm:t>
    </dgm:pt>
    <dgm:pt modelId="{62A94805-EE62-43F8-9414-569892BE9ECF}" type="pres">
      <dgm:prSet presAssocID="{F178394B-0803-4C94-9ED8-F8CAB7596485}" presName="wedge1Tx" presStyleLbl="node1" presStyleIdx="0" presStyleCnt="3">
        <dgm:presLayoutVars>
          <dgm:chMax val="0"/>
          <dgm:chPref val="0"/>
          <dgm:bulletEnabled val="1"/>
        </dgm:presLayoutVars>
      </dgm:prSet>
      <dgm:spPr/>
      <dgm:t>
        <a:bodyPr/>
        <a:lstStyle/>
        <a:p>
          <a:endParaRPr lang="en-US"/>
        </a:p>
      </dgm:t>
    </dgm:pt>
    <dgm:pt modelId="{39BBDF4C-55AD-4398-A6F5-3FEEA83F2782}" type="pres">
      <dgm:prSet presAssocID="{F178394B-0803-4C94-9ED8-F8CAB7596485}" presName="wedge2" presStyleLbl="node1" presStyleIdx="1" presStyleCnt="3"/>
      <dgm:spPr/>
      <dgm:t>
        <a:bodyPr/>
        <a:lstStyle/>
        <a:p>
          <a:endParaRPr lang="en-US"/>
        </a:p>
      </dgm:t>
    </dgm:pt>
    <dgm:pt modelId="{D5672558-2E10-475F-B655-EA3C8DF1D6C1}" type="pres">
      <dgm:prSet presAssocID="{F178394B-0803-4C94-9ED8-F8CAB7596485}" presName="wedge2Tx" presStyleLbl="node1" presStyleIdx="1" presStyleCnt="3">
        <dgm:presLayoutVars>
          <dgm:chMax val="0"/>
          <dgm:chPref val="0"/>
          <dgm:bulletEnabled val="1"/>
        </dgm:presLayoutVars>
      </dgm:prSet>
      <dgm:spPr/>
      <dgm:t>
        <a:bodyPr/>
        <a:lstStyle/>
        <a:p>
          <a:endParaRPr lang="en-US"/>
        </a:p>
      </dgm:t>
    </dgm:pt>
    <dgm:pt modelId="{CE248673-A8AF-44B7-96E8-804652DFD824}" type="pres">
      <dgm:prSet presAssocID="{F178394B-0803-4C94-9ED8-F8CAB7596485}" presName="wedge3" presStyleLbl="node1" presStyleIdx="2" presStyleCnt="3"/>
      <dgm:spPr/>
      <dgm:t>
        <a:bodyPr/>
        <a:lstStyle/>
        <a:p>
          <a:endParaRPr lang="en-US"/>
        </a:p>
      </dgm:t>
    </dgm:pt>
    <dgm:pt modelId="{D6C2EBFA-C506-48EC-B379-EC0E3E75B7F9}" type="pres">
      <dgm:prSet presAssocID="{F178394B-0803-4C94-9ED8-F8CAB7596485}" presName="wedge3Tx" presStyleLbl="node1" presStyleIdx="2" presStyleCnt="3">
        <dgm:presLayoutVars>
          <dgm:chMax val="0"/>
          <dgm:chPref val="0"/>
          <dgm:bulletEnabled val="1"/>
        </dgm:presLayoutVars>
      </dgm:prSet>
      <dgm:spPr/>
      <dgm:t>
        <a:bodyPr/>
        <a:lstStyle/>
        <a:p>
          <a:endParaRPr lang="en-US"/>
        </a:p>
      </dgm:t>
    </dgm:pt>
  </dgm:ptLst>
  <dgm:cxnLst>
    <dgm:cxn modelId="{29887F45-AE6D-40F5-A0BF-82EE6DB4BCAC}" srcId="{F178394B-0803-4C94-9ED8-F8CAB7596485}" destId="{774FECB8-6950-4B70-BDD0-0855744136D4}" srcOrd="2" destOrd="0" parTransId="{EC944F12-E9C5-4EAF-ADC4-4D8FBCFF0D02}" sibTransId="{F9D73497-7D84-486F-A75C-67BE3E9B440F}"/>
    <dgm:cxn modelId="{4550C93E-4950-4041-B53B-C4FD0D180DCB}" type="presOf" srcId="{1B5D3A36-A2EB-4EEE-9B75-60FE385A9F5C}" destId="{62A94805-EE62-43F8-9414-569892BE9ECF}" srcOrd="1" destOrd="0" presId="urn:microsoft.com/office/officeart/2005/8/layout/chart3"/>
    <dgm:cxn modelId="{7394237F-3BF5-40B2-B6CF-F92BFA19A498}" type="presOf" srcId="{774FECB8-6950-4B70-BDD0-0855744136D4}" destId="{D6C2EBFA-C506-48EC-B379-EC0E3E75B7F9}" srcOrd="1" destOrd="0" presId="urn:microsoft.com/office/officeart/2005/8/layout/chart3"/>
    <dgm:cxn modelId="{163726F1-4504-462F-B101-0E1D7D9CDE60}" type="presOf" srcId="{3E2B8E3E-AC96-4748-ACE6-E89560428692}" destId="{39BBDF4C-55AD-4398-A6F5-3FEEA83F2782}" srcOrd="0" destOrd="0" presId="urn:microsoft.com/office/officeart/2005/8/layout/chart3"/>
    <dgm:cxn modelId="{7F23D081-24C4-474C-A76B-91A08EABDC42}" type="presOf" srcId="{3E2B8E3E-AC96-4748-ACE6-E89560428692}" destId="{D5672558-2E10-475F-B655-EA3C8DF1D6C1}" srcOrd="1" destOrd="0" presId="urn:microsoft.com/office/officeart/2005/8/layout/chart3"/>
    <dgm:cxn modelId="{DF288D82-6CEC-406F-9FC1-19000DEBC68E}" srcId="{F178394B-0803-4C94-9ED8-F8CAB7596485}" destId="{1B5D3A36-A2EB-4EEE-9B75-60FE385A9F5C}" srcOrd="0" destOrd="0" parTransId="{265ACEE5-97D3-4E6D-A1EE-966C491F8130}" sibTransId="{9EBD4127-39FB-4F97-94EB-C04F2876907A}"/>
    <dgm:cxn modelId="{A83D92D1-61A5-4051-92BE-909F6F895CB4}" type="presOf" srcId="{774FECB8-6950-4B70-BDD0-0855744136D4}" destId="{CE248673-A8AF-44B7-96E8-804652DFD824}" srcOrd="0" destOrd="0" presId="urn:microsoft.com/office/officeart/2005/8/layout/chart3"/>
    <dgm:cxn modelId="{316EC210-C8E5-420B-B577-5D027F53D6D3}" type="presOf" srcId="{F178394B-0803-4C94-9ED8-F8CAB7596485}" destId="{E2D25DF3-12D1-482B-8115-303DFF71DBD2}" srcOrd="0" destOrd="0" presId="urn:microsoft.com/office/officeart/2005/8/layout/chart3"/>
    <dgm:cxn modelId="{D64C703B-FCA6-42F6-ACC5-8396B58C3AB8}" type="presOf" srcId="{1B5D3A36-A2EB-4EEE-9B75-60FE385A9F5C}" destId="{469FD634-59A0-4762-8B0C-327C5F8ACB06}" srcOrd="0" destOrd="0" presId="urn:microsoft.com/office/officeart/2005/8/layout/chart3"/>
    <dgm:cxn modelId="{F61B54DA-833F-4CBD-B254-5259032E8906}" srcId="{F178394B-0803-4C94-9ED8-F8CAB7596485}" destId="{3E2B8E3E-AC96-4748-ACE6-E89560428692}" srcOrd="1" destOrd="0" parTransId="{88F7E4F6-3463-4580-A523-DF6A40CE3070}" sibTransId="{5F851F20-9E61-4C57-9B8B-6200E96F063E}"/>
    <dgm:cxn modelId="{C68840C1-A2F6-49D4-A060-09079329E0A8}" type="presParOf" srcId="{E2D25DF3-12D1-482B-8115-303DFF71DBD2}" destId="{469FD634-59A0-4762-8B0C-327C5F8ACB06}" srcOrd="0" destOrd="0" presId="urn:microsoft.com/office/officeart/2005/8/layout/chart3"/>
    <dgm:cxn modelId="{A4382A14-F496-4582-A08D-9F7BB65D4B87}" type="presParOf" srcId="{E2D25DF3-12D1-482B-8115-303DFF71DBD2}" destId="{62A94805-EE62-43F8-9414-569892BE9ECF}" srcOrd="1" destOrd="0" presId="urn:microsoft.com/office/officeart/2005/8/layout/chart3"/>
    <dgm:cxn modelId="{C35BB256-90AC-4A29-AB6C-2D59D65158CB}" type="presParOf" srcId="{E2D25DF3-12D1-482B-8115-303DFF71DBD2}" destId="{39BBDF4C-55AD-4398-A6F5-3FEEA83F2782}" srcOrd="2" destOrd="0" presId="urn:microsoft.com/office/officeart/2005/8/layout/chart3"/>
    <dgm:cxn modelId="{EC256D4A-9815-4933-9C2D-4AC6BBF90646}" type="presParOf" srcId="{E2D25DF3-12D1-482B-8115-303DFF71DBD2}" destId="{D5672558-2E10-475F-B655-EA3C8DF1D6C1}" srcOrd="3" destOrd="0" presId="urn:microsoft.com/office/officeart/2005/8/layout/chart3"/>
    <dgm:cxn modelId="{761CEAF9-BA8E-4129-A849-967A14EFE04B}" type="presParOf" srcId="{E2D25DF3-12D1-482B-8115-303DFF71DBD2}" destId="{CE248673-A8AF-44B7-96E8-804652DFD824}" srcOrd="4" destOrd="0" presId="urn:microsoft.com/office/officeart/2005/8/layout/chart3"/>
    <dgm:cxn modelId="{0152C841-734A-47D1-8BA4-E750ADD74639}" type="presParOf" srcId="{E2D25DF3-12D1-482B-8115-303DFF71DBD2}" destId="{D6C2EBFA-C506-48EC-B379-EC0E3E75B7F9}"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8E97A2-D294-4404-AD4A-3B987F0A62ED}" type="doc">
      <dgm:prSet loTypeId="urn:microsoft.com/office/officeart/2005/8/layout/arrow2" loCatId="process" qsTypeId="urn:microsoft.com/office/officeart/2005/8/quickstyle/simple1" qsCatId="simple" csTypeId="urn:microsoft.com/office/officeart/2005/8/colors/colorful1" csCatId="colorful" phldr="1"/>
      <dgm:spPr/>
    </dgm:pt>
    <dgm:pt modelId="{24CBCE39-415B-4B1F-A6CE-104CD89CEE1E}">
      <dgm:prSet phldrT="[Text]" custT="1"/>
      <dgm:spPr/>
      <dgm:t>
        <a:bodyPr/>
        <a:lstStyle/>
        <a:p>
          <a:r>
            <a:rPr lang="en-US" sz="1800" dirty="0">
              <a:solidFill>
                <a:schemeClr val="tx1">
                  <a:lumMod val="65000"/>
                  <a:lumOff val="35000"/>
                </a:schemeClr>
              </a:solidFill>
            </a:rPr>
            <a:t>Business Stewardship</a:t>
          </a:r>
        </a:p>
      </dgm:t>
    </dgm:pt>
    <dgm:pt modelId="{1C362F4A-7991-41BD-BEC2-1DCD2E4E136D}" type="parTrans" cxnId="{FAF1A23D-04C3-491E-87E0-FDA18D21F5B2}">
      <dgm:prSet/>
      <dgm:spPr/>
      <dgm:t>
        <a:bodyPr/>
        <a:lstStyle/>
        <a:p>
          <a:endParaRPr lang="en-US"/>
        </a:p>
      </dgm:t>
    </dgm:pt>
    <dgm:pt modelId="{6175B3CD-54DA-4BE7-9AF7-D2BFC4D8594F}" type="sibTrans" cxnId="{FAF1A23D-04C3-491E-87E0-FDA18D21F5B2}">
      <dgm:prSet/>
      <dgm:spPr/>
      <dgm:t>
        <a:bodyPr/>
        <a:lstStyle/>
        <a:p>
          <a:endParaRPr lang="en-US"/>
        </a:p>
      </dgm:t>
    </dgm:pt>
    <dgm:pt modelId="{3F5D8166-1419-468C-9D4A-FF6862CAFA4E}">
      <dgm:prSet phldrT="[Text]" custT="1"/>
      <dgm:spPr/>
      <dgm:t>
        <a:bodyPr/>
        <a:lstStyle/>
        <a:p>
          <a:r>
            <a:rPr lang="en-US" sz="2000" dirty="0">
              <a:solidFill>
                <a:schemeClr val="tx1">
                  <a:lumMod val="65000"/>
                  <a:lumOff val="35000"/>
                </a:schemeClr>
              </a:solidFill>
            </a:rPr>
            <a:t>Business Value Analysis</a:t>
          </a:r>
        </a:p>
      </dgm:t>
    </dgm:pt>
    <dgm:pt modelId="{56DA9581-10C8-473D-B6F9-B915B67DBDEC}" type="parTrans" cxnId="{59C21A71-ED09-478B-93EB-F3B1295BDBD6}">
      <dgm:prSet/>
      <dgm:spPr/>
      <dgm:t>
        <a:bodyPr/>
        <a:lstStyle/>
        <a:p>
          <a:endParaRPr lang="en-US"/>
        </a:p>
      </dgm:t>
    </dgm:pt>
    <dgm:pt modelId="{87667041-F413-47E9-98E8-F961E57FE650}" type="sibTrans" cxnId="{59C21A71-ED09-478B-93EB-F3B1295BDBD6}">
      <dgm:prSet/>
      <dgm:spPr/>
      <dgm:t>
        <a:bodyPr/>
        <a:lstStyle/>
        <a:p>
          <a:endParaRPr lang="en-US"/>
        </a:p>
      </dgm:t>
    </dgm:pt>
    <dgm:pt modelId="{3BA93E75-773F-4815-9056-4C2186A7BC55}">
      <dgm:prSet phldrT="[Text]"/>
      <dgm:spPr/>
      <dgm:t>
        <a:bodyPr/>
        <a:lstStyle/>
        <a:p>
          <a:r>
            <a:rPr lang="en-US" dirty="0">
              <a:solidFill>
                <a:schemeClr val="tx1">
                  <a:lumMod val="65000"/>
                  <a:lumOff val="35000"/>
                </a:schemeClr>
              </a:solidFill>
            </a:rPr>
            <a:t>Expert-Value Management</a:t>
          </a:r>
        </a:p>
      </dgm:t>
    </dgm:pt>
    <dgm:pt modelId="{22E2FDB2-2D71-4BA7-8957-A547D5ADDF85}" type="parTrans" cxnId="{A1E1B1BB-8AA8-498B-A932-AD153AA79AAC}">
      <dgm:prSet/>
      <dgm:spPr/>
      <dgm:t>
        <a:bodyPr/>
        <a:lstStyle/>
        <a:p>
          <a:endParaRPr lang="en-US"/>
        </a:p>
      </dgm:t>
    </dgm:pt>
    <dgm:pt modelId="{BE1A200B-2C4E-4225-8919-F1FB0AE57E14}" type="sibTrans" cxnId="{A1E1B1BB-8AA8-498B-A932-AD153AA79AAC}">
      <dgm:prSet/>
      <dgm:spPr/>
      <dgm:t>
        <a:bodyPr/>
        <a:lstStyle/>
        <a:p>
          <a:endParaRPr lang="en-US"/>
        </a:p>
      </dgm:t>
    </dgm:pt>
    <dgm:pt modelId="{18BD99C7-5BCF-4A04-BDFA-A5ECDE301A9A}">
      <dgm:prSet phldrT="[Text]" custT="1"/>
      <dgm:spPr/>
      <dgm:t>
        <a:bodyPr/>
        <a:lstStyle/>
        <a:p>
          <a:r>
            <a:rPr lang="en-US" sz="1200" dirty="0">
              <a:solidFill>
                <a:schemeClr val="tx1">
                  <a:lumMod val="65000"/>
                  <a:lumOff val="35000"/>
                </a:schemeClr>
              </a:solidFill>
            </a:rPr>
            <a:t>Value-Based Solutions Delivery</a:t>
          </a:r>
        </a:p>
      </dgm:t>
    </dgm:pt>
    <dgm:pt modelId="{40FCB65F-0CBF-4D9E-99E3-537E0E9E01E2}" type="parTrans" cxnId="{B2BE4E0F-7FEB-4B3C-B5F4-2BAD34659A37}">
      <dgm:prSet/>
      <dgm:spPr/>
      <dgm:t>
        <a:bodyPr/>
        <a:lstStyle/>
        <a:p>
          <a:endParaRPr lang="en-US"/>
        </a:p>
      </dgm:t>
    </dgm:pt>
    <dgm:pt modelId="{3C003FB5-786E-4483-8EC3-378877D04B6F}" type="sibTrans" cxnId="{B2BE4E0F-7FEB-4B3C-B5F4-2BAD34659A37}">
      <dgm:prSet/>
      <dgm:spPr/>
      <dgm:t>
        <a:bodyPr/>
        <a:lstStyle/>
        <a:p>
          <a:endParaRPr lang="en-US"/>
        </a:p>
      </dgm:t>
    </dgm:pt>
    <dgm:pt modelId="{5524D502-E484-446A-836A-2CC1D2A64831}">
      <dgm:prSet phldrT="[Text]" custT="1"/>
      <dgm:spPr/>
      <dgm:t>
        <a:bodyPr/>
        <a:lstStyle/>
        <a:p>
          <a:r>
            <a:rPr lang="en-US" sz="1400" dirty="0">
              <a:solidFill>
                <a:schemeClr val="tx1">
                  <a:lumMod val="65000"/>
                  <a:lumOff val="35000"/>
                </a:schemeClr>
              </a:solidFill>
            </a:rPr>
            <a:t>Portfolio Focused</a:t>
          </a:r>
        </a:p>
      </dgm:t>
    </dgm:pt>
    <dgm:pt modelId="{8E692836-2E48-4109-A335-CC773C868F36}" type="parTrans" cxnId="{C5ED9F60-9FA3-4EB7-9818-537D5796BF56}">
      <dgm:prSet/>
      <dgm:spPr/>
      <dgm:t>
        <a:bodyPr/>
        <a:lstStyle/>
        <a:p>
          <a:endParaRPr lang="en-US"/>
        </a:p>
      </dgm:t>
    </dgm:pt>
    <dgm:pt modelId="{341CBE68-E945-4D50-9973-493E6D68B8BF}" type="sibTrans" cxnId="{C5ED9F60-9FA3-4EB7-9818-537D5796BF56}">
      <dgm:prSet/>
      <dgm:spPr/>
      <dgm:t>
        <a:bodyPr/>
        <a:lstStyle/>
        <a:p>
          <a:endParaRPr lang="en-US"/>
        </a:p>
      </dgm:t>
    </dgm:pt>
    <dgm:pt modelId="{7F5D53DB-B71E-4B77-AD4E-21572F3F29C4}">
      <dgm:prSet phldrT="[Text]" custT="1"/>
      <dgm:spPr/>
      <dgm:t>
        <a:bodyPr/>
        <a:lstStyle/>
        <a:p>
          <a:r>
            <a:rPr lang="en-US" sz="1400" dirty="0">
              <a:solidFill>
                <a:schemeClr val="tx1">
                  <a:lumMod val="65000"/>
                  <a:lumOff val="35000"/>
                </a:schemeClr>
              </a:solidFill>
            </a:rPr>
            <a:t>Value Management and Program Management</a:t>
          </a:r>
        </a:p>
      </dgm:t>
    </dgm:pt>
    <dgm:pt modelId="{86070A59-FB25-4303-936B-33388A2B2CA1}" type="parTrans" cxnId="{5C6A7F4A-431D-41BD-9373-12B70116E9E8}">
      <dgm:prSet/>
      <dgm:spPr/>
      <dgm:t>
        <a:bodyPr/>
        <a:lstStyle/>
        <a:p>
          <a:endParaRPr lang="en-US"/>
        </a:p>
      </dgm:t>
    </dgm:pt>
    <dgm:pt modelId="{DFE4B2D7-1B5C-40E2-87BC-18A9A1BFFB9B}" type="sibTrans" cxnId="{5C6A7F4A-431D-41BD-9373-12B70116E9E8}">
      <dgm:prSet/>
      <dgm:spPr/>
      <dgm:t>
        <a:bodyPr/>
        <a:lstStyle/>
        <a:p>
          <a:endParaRPr lang="en-US"/>
        </a:p>
      </dgm:t>
    </dgm:pt>
    <dgm:pt modelId="{B28706F9-5813-4FDA-A356-05C4D4414222}">
      <dgm:prSet phldrT="[Text]" custT="1"/>
      <dgm:spPr/>
      <dgm:t>
        <a:bodyPr/>
        <a:lstStyle/>
        <a:p>
          <a:r>
            <a:rPr lang="en-US" sz="1200" dirty="0">
              <a:solidFill>
                <a:schemeClr val="tx1">
                  <a:lumMod val="65000"/>
                  <a:lumOff val="35000"/>
                </a:schemeClr>
              </a:solidFill>
            </a:rPr>
            <a:t>Key Agile Practices</a:t>
          </a:r>
        </a:p>
      </dgm:t>
    </dgm:pt>
    <dgm:pt modelId="{1E05D87F-6408-43E8-AC9A-350543046C12}" type="parTrans" cxnId="{92C4EE28-D2E8-4899-9B6E-C4446047E696}">
      <dgm:prSet/>
      <dgm:spPr/>
      <dgm:t>
        <a:bodyPr/>
        <a:lstStyle/>
        <a:p>
          <a:endParaRPr lang="en-US"/>
        </a:p>
      </dgm:t>
    </dgm:pt>
    <dgm:pt modelId="{B4621A96-F655-467E-9102-4B1CF5212061}" type="sibTrans" cxnId="{92C4EE28-D2E8-4899-9B6E-C4446047E696}">
      <dgm:prSet/>
      <dgm:spPr/>
      <dgm:t>
        <a:bodyPr/>
        <a:lstStyle/>
        <a:p>
          <a:endParaRPr lang="en-US"/>
        </a:p>
      </dgm:t>
    </dgm:pt>
    <dgm:pt modelId="{BABECAAF-F9E0-4FDB-B8BD-1933223F1F4D}">
      <dgm:prSet phldrT="[Text]" custT="1"/>
      <dgm:spPr/>
      <dgm:t>
        <a:bodyPr/>
        <a:lstStyle/>
        <a:p>
          <a:r>
            <a:rPr lang="en-US" sz="1200" dirty="0">
              <a:solidFill>
                <a:schemeClr val="tx1">
                  <a:lumMod val="65000"/>
                  <a:lumOff val="35000"/>
                </a:schemeClr>
              </a:solidFill>
            </a:rPr>
            <a:t>Requirements, Prioritization, Roadmap</a:t>
          </a:r>
        </a:p>
      </dgm:t>
    </dgm:pt>
    <dgm:pt modelId="{7CC67C1A-1844-49E9-9AB3-5FC7D6550F64}" type="parTrans" cxnId="{32A1FE01-46BA-4A9E-B774-1CAE2D846BD0}">
      <dgm:prSet/>
      <dgm:spPr/>
      <dgm:t>
        <a:bodyPr/>
        <a:lstStyle/>
        <a:p>
          <a:endParaRPr lang="en-US"/>
        </a:p>
      </dgm:t>
    </dgm:pt>
    <dgm:pt modelId="{D1F6E17F-C00E-471F-9F0A-063A2656539A}" type="sibTrans" cxnId="{32A1FE01-46BA-4A9E-B774-1CAE2D846BD0}">
      <dgm:prSet/>
      <dgm:spPr/>
      <dgm:t>
        <a:bodyPr/>
        <a:lstStyle/>
        <a:p>
          <a:endParaRPr lang="en-US"/>
        </a:p>
      </dgm:t>
    </dgm:pt>
    <dgm:pt modelId="{F2680ACC-5C31-4FCF-8907-921FC0D1F431}">
      <dgm:prSet phldrT="[Text]" custT="1"/>
      <dgm:spPr/>
      <dgm:t>
        <a:bodyPr/>
        <a:lstStyle/>
        <a:p>
          <a:r>
            <a:rPr lang="en-US" sz="1000" dirty="0">
              <a:solidFill>
                <a:schemeClr val="tx1">
                  <a:lumMod val="65000"/>
                  <a:lumOff val="35000"/>
                </a:schemeClr>
              </a:solidFill>
            </a:rPr>
            <a:t> </a:t>
          </a:r>
          <a:r>
            <a:rPr lang="en-US" sz="1200" dirty="0">
              <a:solidFill>
                <a:schemeClr val="tx1">
                  <a:lumMod val="65000"/>
                  <a:lumOff val="35000"/>
                </a:schemeClr>
              </a:solidFill>
            </a:rPr>
            <a:t>Single initiative, project, team focus</a:t>
          </a:r>
        </a:p>
      </dgm:t>
    </dgm:pt>
    <dgm:pt modelId="{8074BE1E-BC94-4CD1-94F9-732732658CDE}" type="parTrans" cxnId="{B827082C-56AB-4BAC-AA21-37AFBA61B4E8}">
      <dgm:prSet/>
      <dgm:spPr/>
      <dgm:t>
        <a:bodyPr/>
        <a:lstStyle/>
        <a:p>
          <a:endParaRPr lang="en-US"/>
        </a:p>
      </dgm:t>
    </dgm:pt>
    <dgm:pt modelId="{24974C57-49A8-4CEA-B6FA-F7545F24F328}" type="sibTrans" cxnId="{B827082C-56AB-4BAC-AA21-37AFBA61B4E8}">
      <dgm:prSet/>
      <dgm:spPr/>
      <dgm:t>
        <a:bodyPr/>
        <a:lstStyle/>
        <a:p>
          <a:endParaRPr lang="en-US"/>
        </a:p>
      </dgm:t>
    </dgm:pt>
    <dgm:pt modelId="{9B1AF642-5B30-4C33-94A8-84C0DDEA447E}">
      <dgm:prSet phldrT="[Text]" custT="1"/>
      <dgm:spPr/>
      <dgm:t>
        <a:bodyPr/>
        <a:lstStyle/>
        <a:p>
          <a:r>
            <a:rPr lang="en-US" sz="1400" dirty="0">
              <a:solidFill>
                <a:schemeClr val="tx1">
                  <a:lumMod val="65000"/>
                  <a:lumOff val="35000"/>
                </a:schemeClr>
              </a:solidFill>
            </a:rPr>
            <a:t>Value Management Team</a:t>
          </a:r>
        </a:p>
      </dgm:t>
    </dgm:pt>
    <dgm:pt modelId="{0D1F58B1-1C96-414A-847B-44C700197457}" type="parTrans" cxnId="{6FA3E7EE-F277-4197-836F-AE04D85A376C}">
      <dgm:prSet/>
      <dgm:spPr/>
      <dgm:t>
        <a:bodyPr/>
        <a:lstStyle/>
        <a:p>
          <a:endParaRPr lang="en-US"/>
        </a:p>
      </dgm:t>
    </dgm:pt>
    <dgm:pt modelId="{DF265477-81F5-4B98-9C53-35139C8F0590}" type="sibTrans" cxnId="{6FA3E7EE-F277-4197-836F-AE04D85A376C}">
      <dgm:prSet/>
      <dgm:spPr/>
      <dgm:t>
        <a:bodyPr/>
        <a:lstStyle/>
        <a:p>
          <a:endParaRPr lang="en-US"/>
        </a:p>
      </dgm:t>
    </dgm:pt>
    <dgm:pt modelId="{DFA787A2-A35D-4DCD-8F5A-5DCF71D90BAB}">
      <dgm:prSet phldrT="[Text]" custT="1"/>
      <dgm:spPr/>
      <dgm:t>
        <a:bodyPr/>
        <a:lstStyle/>
        <a:p>
          <a:r>
            <a:rPr lang="en-US" sz="1400" dirty="0">
              <a:solidFill>
                <a:schemeClr val="tx1">
                  <a:lumMod val="65000"/>
                  <a:lumOff val="35000"/>
                </a:schemeClr>
              </a:solidFill>
            </a:rPr>
            <a:t>Portfolio Management</a:t>
          </a:r>
        </a:p>
      </dgm:t>
    </dgm:pt>
    <dgm:pt modelId="{BC5DD80D-F877-4554-8081-548E8D9FFAC5}" type="parTrans" cxnId="{EE77F91B-4468-493B-8A06-28954BCB02FD}">
      <dgm:prSet/>
      <dgm:spPr/>
      <dgm:t>
        <a:bodyPr/>
        <a:lstStyle/>
        <a:p>
          <a:endParaRPr lang="en-US"/>
        </a:p>
      </dgm:t>
    </dgm:pt>
    <dgm:pt modelId="{E7A0D534-8F1F-4387-AA1F-2EF207A710E5}" type="sibTrans" cxnId="{EE77F91B-4468-493B-8A06-28954BCB02FD}">
      <dgm:prSet/>
      <dgm:spPr/>
      <dgm:t>
        <a:bodyPr/>
        <a:lstStyle/>
        <a:p>
          <a:endParaRPr lang="en-US"/>
        </a:p>
      </dgm:t>
    </dgm:pt>
    <dgm:pt modelId="{F7BD3037-7151-4E2C-AC04-E36189950BD5}" type="pres">
      <dgm:prSet presAssocID="{728E97A2-D294-4404-AD4A-3B987F0A62ED}" presName="arrowDiagram" presStyleCnt="0">
        <dgm:presLayoutVars>
          <dgm:chMax val="5"/>
          <dgm:dir/>
          <dgm:resizeHandles val="exact"/>
        </dgm:presLayoutVars>
      </dgm:prSet>
      <dgm:spPr/>
    </dgm:pt>
    <dgm:pt modelId="{7427FD2E-DF58-4F44-8816-DD9EBC1D2EC9}" type="pres">
      <dgm:prSet presAssocID="{728E97A2-D294-4404-AD4A-3B987F0A62ED}" presName="arrow" presStyleLbl="bgShp" presStyleIdx="0" presStyleCnt="1"/>
      <dgm:spPr/>
    </dgm:pt>
    <dgm:pt modelId="{A0F5FBB4-7E78-442B-BE18-59B43F182741}" type="pres">
      <dgm:prSet presAssocID="{728E97A2-D294-4404-AD4A-3B987F0A62ED}" presName="arrowDiagram3" presStyleCnt="0"/>
      <dgm:spPr/>
    </dgm:pt>
    <dgm:pt modelId="{80C4DC02-325A-46C1-9094-A698026AC0F4}" type="pres">
      <dgm:prSet presAssocID="{24CBCE39-415B-4B1F-A6CE-104CD89CEE1E}" presName="bullet3a" presStyleLbl="node1" presStyleIdx="0" presStyleCnt="3"/>
      <dgm:spPr>
        <a:solidFill>
          <a:srgbClr val="7BBFDB"/>
        </a:solidFill>
      </dgm:spPr>
    </dgm:pt>
    <dgm:pt modelId="{4E03C65C-88F9-4738-B171-5977282A6EA9}" type="pres">
      <dgm:prSet presAssocID="{24CBCE39-415B-4B1F-A6CE-104CD89CEE1E}" presName="textBox3a" presStyleLbl="revTx" presStyleIdx="0" presStyleCnt="3" custLinFactNeighborX="9947" custLinFactNeighborY="-32523">
        <dgm:presLayoutVars>
          <dgm:bulletEnabled val="1"/>
        </dgm:presLayoutVars>
      </dgm:prSet>
      <dgm:spPr/>
      <dgm:t>
        <a:bodyPr/>
        <a:lstStyle/>
        <a:p>
          <a:endParaRPr lang="en-US"/>
        </a:p>
      </dgm:t>
    </dgm:pt>
    <dgm:pt modelId="{5F81957A-7E43-4ABB-B0AF-A0FE15FB3EB1}" type="pres">
      <dgm:prSet presAssocID="{3F5D8166-1419-468C-9D4A-FF6862CAFA4E}" presName="bullet3b" presStyleLbl="node1" presStyleIdx="1" presStyleCnt="3"/>
      <dgm:spPr>
        <a:solidFill>
          <a:srgbClr val="0091C1"/>
        </a:solidFill>
      </dgm:spPr>
    </dgm:pt>
    <dgm:pt modelId="{05B9978C-5363-4323-8118-086E8233EE66}" type="pres">
      <dgm:prSet presAssocID="{3F5D8166-1419-468C-9D4A-FF6862CAFA4E}" presName="textBox3b" presStyleLbl="revTx" presStyleIdx="1" presStyleCnt="3" custLinFactNeighborX="13860" custLinFactNeighborY="-11118">
        <dgm:presLayoutVars>
          <dgm:bulletEnabled val="1"/>
        </dgm:presLayoutVars>
      </dgm:prSet>
      <dgm:spPr/>
      <dgm:t>
        <a:bodyPr/>
        <a:lstStyle/>
        <a:p>
          <a:endParaRPr lang="en-US"/>
        </a:p>
      </dgm:t>
    </dgm:pt>
    <dgm:pt modelId="{3640045F-8CAF-457E-AABA-B2C887211BB1}" type="pres">
      <dgm:prSet presAssocID="{3BA93E75-773F-4815-9056-4C2186A7BC55}" presName="bullet3c" presStyleLbl="node1" presStyleIdx="2" presStyleCnt="3"/>
      <dgm:spPr>
        <a:solidFill>
          <a:srgbClr val="C34D1E"/>
        </a:solidFill>
      </dgm:spPr>
    </dgm:pt>
    <dgm:pt modelId="{8BAB4477-C879-46EA-B1A3-127C04FABFF2}" type="pres">
      <dgm:prSet presAssocID="{3BA93E75-773F-4815-9056-4C2186A7BC55}" presName="textBox3c" presStyleLbl="revTx" presStyleIdx="2" presStyleCnt="3" custLinFactNeighborX="10469" custLinFactNeighborY="-12016">
        <dgm:presLayoutVars>
          <dgm:bulletEnabled val="1"/>
        </dgm:presLayoutVars>
      </dgm:prSet>
      <dgm:spPr/>
      <dgm:t>
        <a:bodyPr/>
        <a:lstStyle/>
        <a:p>
          <a:endParaRPr lang="en-US"/>
        </a:p>
      </dgm:t>
    </dgm:pt>
  </dgm:ptLst>
  <dgm:cxnLst>
    <dgm:cxn modelId="{B827082C-56AB-4BAC-AA21-37AFBA61B4E8}" srcId="{24CBCE39-415B-4B1F-A6CE-104CD89CEE1E}" destId="{F2680ACC-5C31-4FCF-8907-921FC0D1F431}" srcOrd="0" destOrd="0" parTransId="{8074BE1E-BC94-4CD1-94F9-732732658CDE}" sibTransId="{24974C57-49A8-4CEA-B6FA-F7545F24F328}"/>
    <dgm:cxn modelId="{A1E1B1BB-8AA8-498B-A932-AD153AA79AAC}" srcId="{728E97A2-D294-4404-AD4A-3B987F0A62ED}" destId="{3BA93E75-773F-4815-9056-4C2186A7BC55}" srcOrd="2" destOrd="0" parTransId="{22E2FDB2-2D71-4BA7-8957-A547D5ADDF85}" sibTransId="{BE1A200B-2C4E-4225-8919-F1FB0AE57E14}"/>
    <dgm:cxn modelId="{4F2630C1-E8AC-4430-BF17-9C4604DE6A17}" type="presOf" srcId="{B28706F9-5813-4FDA-A356-05C4D4414222}" destId="{4E03C65C-88F9-4738-B171-5977282A6EA9}" srcOrd="0" destOrd="3" presId="urn:microsoft.com/office/officeart/2005/8/layout/arrow2"/>
    <dgm:cxn modelId="{5E800DBA-99A5-435A-988F-388379CB1BBF}" type="presOf" srcId="{3BA93E75-773F-4815-9056-4C2186A7BC55}" destId="{8BAB4477-C879-46EA-B1A3-127C04FABFF2}" srcOrd="0" destOrd="0" presId="urn:microsoft.com/office/officeart/2005/8/layout/arrow2"/>
    <dgm:cxn modelId="{D6D7E69E-916B-4962-AB7D-0BDA8CC62A11}" type="presOf" srcId="{F2680ACC-5C31-4FCF-8907-921FC0D1F431}" destId="{4E03C65C-88F9-4738-B171-5977282A6EA9}" srcOrd="0" destOrd="1" presId="urn:microsoft.com/office/officeart/2005/8/layout/arrow2"/>
    <dgm:cxn modelId="{C5ED9F60-9FA3-4EB7-9818-537D5796BF56}" srcId="{3F5D8166-1419-468C-9D4A-FF6862CAFA4E}" destId="{5524D502-E484-446A-836A-2CC1D2A64831}" srcOrd="0" destOrd="0" parTransId="{8E692836-2E48-4109-A335-CC773C868F36}" sibTransId="{341CBE68-E945-4D50-9973-493E6D68B8BF}"/>
    <dgm:cxn modelId="{B2BE4E0F-7FEB-4B3C-B5F4-2BAD34659A37}" srcId="{24CBCE39-415B-4B1F-A6CE-104CD89CEE1E}" destId="{18BD99C7-5BCF-4A04-BDFA-A5ECDE301A9A}" srcOrd="1" destOrd="0" parTransId="{40FCB65F-0CBF-4D9E-99E3-537E0E9E01E2}" sibTransId="{3C003FB5-786E-4483-8EC3-378877D04B6F}"/>
    <dgm:cxn modelId="{6FA3E7EE-F277-4197-836F-AE04D85A376C}" srcId="{3F5D8166-1419-468C-9D4A-FF6862CAFA4E}" destId="{9B1AF642-5B30-4C33-94A8-84C0DDEA447E}" srcOrd="2" destOrd="0" parTransId="{0D1F58B1-1C96-414A-847B-44C700197457}" sibTransId="{DF265477-81F5-4B98-9C53-35139C8F0590}"/>
    <dgm:cxn modelId="{DB215A08-DE53-4355-8B96-E5974FE0538F}" type="presOf" srcId="{728E97A2-D294-4404-AD4A-3B987F0A62ED}" destId="{F7BD3037-7151-4E2C-AC04-E36189950BD5}" srcOrd="0" destOrd="0" presId="urn:microsoft.com/office/officeart/2005/8/layout/arrow2"/>
    <dgm:cxn modelId="{A59232FA-FEA0-4B56-AD68-5A29B2142BA2}" type="presOf" srcId="{5524D502-E484-446A-836A-2CC1D2A64831}" destId="{05B9978C-5363-4323-8118-086E8233EE66}" srcOrd="0" destOrd="1" presId="urn:microsoft.com/office/officeart/2005/8/layout/arrow2"/>
    <dgm:cxn modelId="{D1D5F174-7AF5-44D4-9DE9-2763B4A66F3E}" type="presOf" srcId="{24CBCE39-415B-4B1F-A6CE-104CD89CEE1E}" destId="{4E03C65C-88F9-4738-B171-5977282A6EA9}" srcOrd="0" destOrd="0" presId="urn:microsoft.com/office/officeart/2005/8/layout/arrow2"/>
    <dgm:cxn modelId="{FA7F22A2-A6A8-4BD4-A983-155A27565EEA}" type="presOf" srcId="{BABECAAF-F9E0-4FDB-B8BD-1933223F1F4D}" destId="{4E03C65C-88F9-4738-B171-5977282A6EA9}" srcOrd="0" destOrd="4" presId="urn:microsoft.com/office/officeart/2005/8/layout/arrow2"/>
    <dgm:cxn modelId="{49C8C216-759B-4FEF-93B1-0119A4AE673D}" type="presOf" srcId="{3F5D8166-1419-468C-9D4A-FF6862CAFA4E}" destId="{05B9978C-5363-4323-8118-086E8233EE66}" srcOrd="0" destOrd="0" presId="urn:microsoft.com/office/officeart/2005/8/layout/arrow2"/>
    <dgm:cxn modelId="{AC32725E-E4D2-47CC-AD9C-1BEB3B3B78F4}" type="presOf" srcId="{18BD99C7-5BCF-4A04-BDFA-A5ECDE301A9A}" destId="{4E03C65C-88F9-4738-B171-5977282A6EA9}" srcOrd="0" destOrd="2" presId="urn:microsoft.com/office/officeart/2005/8/layout/arrow2"/>
    <dgm:cxn modelId="{5C6A7F4A-431D-41BD-9373-12B70116E9E8}" srcId="{3F5D8166-1419-468C-9D4A-FF6862CAFA4E}" destId="{7F5D53DB-B71E-4B77-AD4E-21572F3F29C4}" srcOrd="3" destOrd="0" parTransId="{86070A59-FB25-4303-936B-33388A2B2CA1}" sibTransId="{DFE4B2D7-1B5C-40E2-87BC-18A9A1BFFB9B}"/>
    <dgm:cxn modelId="{FAF1A23D-04C3-491E-87E0-FDA18D21F5B2}" srcId="{728E97A2-D294-4404-AD4A-3B987F0A62ED}" destId="{24CBCE39-415B-4B1F-A6CE-104CD89CEE1E}" srcOrd="0" destOrd="0" parTransId="{1C362F4A-7991-41BD-BEC2-1DCD2E4E136D}" sibTransId="{6175B3CD-54DA-4BE7-9AF7-D2BFC4D8594F}"/>
    <dgm:cxn modelId="{EE77F91B-4468-493B-8A06-28954BCB02FD}" srcId="{3F5D8166-1419-468C-9D4A-FF6862CAFA4E}" destId="{DFA787A2-A35D-4DCD-8F5A-5DCF71D90BAB}" srcOrd="1" destOrd="0" parTransId="{BC5DD80D-F877-4554-8081-548E8D9FFAC5}" sibTransId="{E7A0D534-8F1F-4387-AA1F-2EF207A710E5}"/>
    <dgm:cxn modelId="{AE96CD23-D482-4AC4-BB8F-271E0A7DBD84}" type="presOf" srcId="{9B1AF642-5B30-4C33-94A8-84C0DDEA447E}" destId="{05B9978C-5363-4323-8118-086E8233EE66}" srcOrd="0" destOrd="3" presId="urn:microsoft.com/office/officeart/2005/8/layout/arrow2"/>
    <dgm:cxn modelId="{B4D073BB-E2CE-4E0B-95ED-DAF6BF623E40}" type="presOf" srcId="{7F5D53DB-B71E-4B77-AD4E-21572F3F29C4}" destId="{05B9978C-5363-4323-8118-086E8233EE66}" srcOrd="0" destOrd="4" presId="urn:microsoft.com/office/officeart/2005/8/layout/arrow2"/>
    <dgm:cxn modelId="{28F665B1-1E50-4700-8E16-D4E2391B90AD}" type="presOf" srcId="{DFA787A2-A35D-4DCD-8F5A-5DCF71D90BAB}" destId="{05B9978C-5363-4323-8118-086E8233EE66}" srcOrd="0" destOrd="2" presId="urn:microsoft.com/office/officeart/2005/8/layout/arrow2"/>
    <dgm:cxn modelId="{32A1FE01-46BA-4A9E-B774-1CAE2D846BD0}" srcId="{24CBCE39-415B-4B1F-A6CE-104CD89CEE1E}" destId="{BABECAAF-F9E0-4FDB-B8BD-1933223F1F4D}" srcOrd="3" destOrd="0" parTransId="{7CC67C1A-1844-49E9-9AB3-5FC7D6550F64}" sibTransId="{D1F6E17F-C00E-471F-9F0A-063A2656539A}"/>
    <dgm:cxn modelId="{59C21A71-ED09-478B-93EB-F3B1295BDBD6}" srcId="{728E97A2-D294-4404-AD4A-3B987F0A62ED}" destId="{3F5D8166-1419-468C-9D4A-FF6862CAFA4E}" srcOrd="1" destOrd="0" parTransId="{56DA9581-10C8-473D-B6F9-B915B67DBDEC}" sibTransId="{87667041-F413-47E9-98E8-F961E57FE650}"/>
    <dgm:cxn modelId="{92C4EE28-D2E8-4899-9B6E-C4446047E696}" srcId="{24CBCE39-415B-4B1F-A6CE-104CD89CEE1E}" destId="{B28706F9-5813-4FDA-A356-05C4D4414222}" srcOrd="2" destOrd="0" parTransId="{1E05D87F-6408-43E8-AC9A-350543046C12}" sibTransId="{B4621A96-F655-467E-9102-4B1CF5212061}"/>
    <dgm:cxn modelId="{6ABAFB90-4786-481E-A817-3302CB72603E}" type="presParOf" srcId="{F7BD3037-7151-4E2C-AC04-E36189950BD5}" destId="{7427FD2E-DF58-4F44-8816-DD9EBC1D2EC9}" srcOrd="0" destOrd="0" presId="urn:microsoft.com/office/officeart/2005/8/layout/arrow2"/>
    <dgm:cxn modelId="{A6188CAE-31F2-428C-B4D4-308A9E20A491}" type="presParOf" srcId="{F7BD3037-7151-4E2C-AC04-E36189950BD5}" destId="{A0F5FBB4-7E78-442B-BE18-59B43F182741}" srcOrd="1" destOrd="0" presId="urn:microsoft.com/office/officeart/2005/8/layout/arrow2"/>
    <dgm:cxn modelId="{47C900F4-58DF-4661-A2B0-BE399B7AD4B4}" type="presParOf" srcId="{A0F5FBB4-7E78-442B-BE18-59B43F182741}" destId="{80C4DC02-325A-46C1-9094-A698026AC0F4}" srcOrd="0" destOrd="0" presId="urn:microsoft.com/office/officeart/2005/8/layout/arrow2"/>
    <dgm:cxn modelId="{EE24451D-4178-49FE-AA40-E7EE963B0690}" type="presParOf" srcId="{A0F5FBB4-7E78-442B-BE18-59B43F182741}" destId="{4E03C65C-88F9-4738-B171-5977282A6EA9}" srcOrd="1" destOrd="0" presId="urn:microsoft.com/office/officeart/2005/8/layout/arrow2"/>
    <dgm:cxn modelId="{E2C4B99E-3FEB-4B1F-927C-758B86ADD4B2}" type="presParOf" srcId="{A0F5FBB4-7E78-442B-BE18-59B43F182741}" destId="{5F81957A-7E43-4ABB-B0AF-A0FE15FB3EB1}" srcOrd="2" destOrd="0" presId="urn:microsoft.com/office/officeart/2005/8/layout/arrow2"/>
    <dgm:cxn modelId="{63690D2F-81EA-4AC3-8659-80C9DC752EB0}" type="presParOf" srcId="{A0F5FBB4-7E78-442B-BE18-59B43F182741}" destId="{05B9978C-5363-4323-8118-086E8233EE66}" srcOrd="3" destOrd="0" presId="urn:microsoft.com/office/officeart/2005/8/layout/arrow2"/>
    <dgm:cxn modelId="{48865592-8749-47C3-95DB-26BCE3DA2BB5}" type="presParOf" srcId="{A0F5FBB4-7E78-442B-BE18-59B43F182741}" destId="{3640045F-8CAF-457E-AABA-B2C887211BB1}" srcOrd="4" destOrd="0" presId="urn:microsoft.com/office/officeart/2005/8/layout/arrow2"/>
    <dgm:cxn modelId="{EF5D110F-B8D2-478E-8CF5-A3BFB85E1289}" type="presParOf" srcId="{A0F5FBB4-7E78-442B-BE18-59B43F182741}" destId="{8BAB4477-C879-46EA-B1A3-127C04FABFF2}"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504107-1AA3-462D-8938-F0A26B0768E4}" type="doc">
      <dgm:prSet loTypeId="urn:microsoft.com/office/officeart/2005/8/layout/radial6" loCatId="cycle" qsTypeId="urn:microsoft.com/office/officeart/2005/8/quickstyle/simple4" qsCatId="simple" csTypeId="urn:microsoft.com/office/officeart/2005/8/colors/accent6_1" csCatId="accent6" phldr="1"/>
      <dgm:spPr/>
      <dgm:t>
        <a:bodyPr/>
        <a:lstStyle/>
        <a:p>
          <a:endParaRPr lang="en-US"/>
        </a:p>
      </dgm:t>
    </dgm:pt>
    <dgm:pt modelId="{CCC11081-8CDC-45C0-AB00-0E2E32C60A05}">
      <dgm:prSet phldrT="[Text]"/>
      <dgm:spPr/>
      <dgm:t>
        <a:bodyPr/>
        <a:lstStyle/>
        <a:p>
          <a:r>
            <a:rPr lang="en-US" dirty="0">
              <a:solidFill>
                <a:schemeClr val="tx1">
                  <a:lumMod val="65000"/>
                  <a:lumOff val="35000"/>
                </a:schemeClr>
              </a:solidFill>
            </a:rPr>
            <a:t>Value Management</a:t>
          </a:r>
        </a:p>
      </dgm:t>
    </dgm:pt>
    <dgm:pt modelId="{7115CECD-8A7E-43C7-BF76-CC365E83EC23}" type="parTrans" cxnId="{4C11B7EB-177F-4FB0-BF31-02FC89C12C6A}">
      <dgm:prSet/>
      <dgm:spPr/>
      <dgm:t>
        <a:bodyPr/>
        <a:lstStyle/>
        <a:p>
          <a:endParaRPr lang="en-US"/>
        </a:p>
      </dgm:t>
    </dgm:pt>
    <dgm:pt modelId="{D7EE4BF7-7C07-4BC7-8CF2-DF09792767F4}" type="sibTrans" cxnId="{4C11B7EB-177F-4FB0-BF31-02FC89C12C6A}">
      <dgm:prSet/>
      <dgm:spPr/>
      <dgm:t>
        <a:bodyPr/>
        <a:lstStyle/>
        <a:p>
          <a:endParaRPr lang="en-US"/>
        </a:p>
      </dgm:t>
    </dgm:pt>
    <dgm:pt modelId="{A433334F-FAD4-45F9-A346-7D237D81DE17}">
      <dgm:prSet phldrT="[Text]"/>
      <dgm:spPr/>
      <dgm:t>
        <a:bodyPr/>
        <a:lstStyle/>
        <a:p>
          <a:r>
            <a:rPr lang="en-US" dirty="0">
              <a:solidFill>
                <a:schemeClr val="tx1">
                  <a:lumMod val="65000"/>
                  <a:lumOff val="35000"/>
                </a:schemeClr>
              </a:solidFill>
            </a:rPr>
            <a:t>Right Information</a:t>
          </a:r>
        </a:p>
      </dgm:t>
    </dgm:pt>
    <dgm:pt modelId="{86725272-92E9-4E98-A044-9720812C0545}" type="parTrans" cxnId="{325F405D-DC46-4EED-9CA3-B7C04EA6FC4A}">
      <dgm:prSet/>
      <dgm:spPr/>
      <dgm:t>
        <a:bodyPr/>
        <a:lstStyle/>
        <a:p>
          <a:endParaRPr lang="en-US"/>
        </a:p>
      </dgm:t>
    </dgm:pt>
    <dgm:pt modelId="{1F5FA7F1-D220-4B14-AC68-12FE13F88D98}" type="sibTrans" cxnId="{325F405D-DC46-4EED-9CA3-B7C04EA6FC4A}">
      <dgm:prSet/>
      <dgm:spPr/>
      <dgm:t>
        <a:bodyPr/>
        <a:lstStyle/>
        <a:p>
          <a:endParaRPr lang="en-US"/>
        </a:p>
      </dgm:t>
    </dgm:pt>
    <dgm:pt modelId="{ACF9BE06-3666-4817-86E1-E9FC2E03B387}">
      <dgm:prSet phldrT="[Text]"/>
      <dgm:spPr/>
      <dgm:t>
        <a:bodyPr/>
        <a:lstStyle/>
        <a:p>
          <a:r>
            <a:rPr lang="en-US" dirty="0">
              <a:solidFill>
                <a:schemeClr val="tx1">
                  <a:lumMod val="65000"/>
                  <a:lumOff val="35000"/>
                </a:schemeClr>
              </a:solidFill>
            </a:rPr>
            <a:t>Right Level</a:t>
          </a:r>
        </a:p>
      </dgm:t>
    </dgm:pt>
    <dgm:pt modelId="{AA38A310-E0EF-441C-98FC-6B0F68C40931}" type="parTrans" cxnId="{D1DC4EEC-D997-4BAA-8F4A-AA1DF51EE799}">
      <dgm:prSet/>
      <dgm:spPr/>
      <dgm:t>
        <a:bodyPr/>
        <a:lstStyle/>
        <a:p>
          <a:endParaRPr lang="en-US"/>
        </a:p>
      </dgm:t>
    </dgm:pt>
    <dgm:pt modelId="{40DBDABB-BD00-41EF-8D48-3F60ED6041D8}" type="sibTrans" cxnId="{D1DC4EEC-D997-4BAA-8F4A-AA1DF51EE799}">
      <dgm:prSet/>
      <dgm:spPr/>
      <dgm:t>
        <a:bodyPr/>
        <a:lstStyle/>
        <a:p>
          <a:endParaRPr lang="en-US"/>
        </a:p>
      </dgm:t>
    </dgm:pt>
    <dgm:pt modelId="{421FD2E9-CCE9-4FC0-A427-1CCB91A1DE94}">
      <dgm:prSet phldrT="[Text]"/>
      <dgm:spPr/>
      <dgm:t>
        <a:bodyPr/>
        <a:lstStyle/>
        <a:p>
          <a:r>
            <a:rPr lang="en-US" dirty="0">
              <a:solidFill>
                <a:schemeClr val="tx1">
                  <a:lumMod val="65000"/>
                  <a:lumOff val="35000"/>
                </a:schemeClr>
              </a:solidFill>
            </a:rPr>
            <a:t>Right Time</a:t>
          </a:r>
        </a:p>
      </dgm:t>
    </dgm:pt>
    <dgm:pt modelId="{117EEB0A-8095-48E9-B6E6-0F7310FD098A}" type="parTrans" cxnId="{F8AE457F-D74E-4357-9C90-9004E550D379}">
      <dgm:prSet/>
      <dgm:spPr/>
      <dgm:t>
        <a:bodyPr/>
        <a:lstStyle/>
        <a:p>
          <a:endParaRPr lang="en-US"/>
        </a:p>
      </dgm:t>
    </dgm:pt>
    <dgm:pt modelId="{7E73343E-21E7-490C-9B2E-C2AB00A693D7}" type="sibTrans" cxnId="{F8AE457F-D74E-4357-9C90-9004E550D379}">
      <dgm:prSet/>
      <dgm:spPr/>
      <dgm:t>
        <a:bodyPr/>
        <a:lstStyle/>
        <a:p>
          <a:endParaRPr lang="en-US"/>
        </a:p>
      </dgm:t>
    </dgm:pt>
    <dgm:pt modelId="{458E62BC-F3B7-4551-8398-F0B0F4FDB587}">
      <dgm:prSet phldrT="[Text]"/>
      <dgm:spPr/>
      <dgm:t>
        <a:bodyPr/>
        <a:lstStyle/>
        <a:p>
          <a:r>
            <a:rPr lang="en-US" dirty="0">
              <a:solidFill>
                <a:schemeClr val="tx1">
                  <a:lumMod val="65000"/>
                  <a:lumOff val="35000"/>
                </a:schemeClr>
              </a:solidFill>
            </a:rPr>
            <a:t>Right Product</a:t>
          </a:r>
        </a:p>
      </dgm:t>
    </dgm:pt>
    <dgm:pt modelId="{4CC47CA7-E722-41D6-8694-F7D587738DF4}" type="parTrans" cxnId="{9D60DDEF-9E82-48A3-B73E-6AC36AAFED88}">
      <dgm:prSet/>
      <dgm:spPr/>
      <dgm:t>
        <a:bodyPr/>
        <a:lstStyle/>
        <a:p>
          <a:endParaRPr lang="en-US"/>
        </a:p>
      </dgm:t>
    </dgm:pt>
    <dgm:pt modelId="{F5D92366-8DA7-4B81-8913-41EB2BA416B4}" type="sibTrans" cxnId="{9D60DDEF-9E82-48A3-B73E-6AC36AAFED88}">
      <dgm:prSet/>
      <dgm:spPr/>
      <dgm:t>
        <a:bodyPr/>
        <a:lstStyle/>
        <a:p>
          <a:endParaRPr lang="en-US"/>
        </a:p>
      </dgm:t>
    </dgm:pt>
    <dgm:pt modelId="{68608987-550D-430C-9B38-27C3F4067B23}" type="pres">
      <dgm:prSet presAssocID="{8B504107-1AA3-462D-8938-F0A26B0768E4}" presName="Name0" presStyleCnt="0">
        <dgm:presLayoutVars>
          <dgm:chMax val="1"/>
          <dgm:dir/>
          <dgm:animLvl val="ctr"/>
          <dgm:resizeHandles val="exact"/>
        </dgm:presLayoutVars>
      </dgm:prSet>
      <dgm:spPr/>
      <dgm:t>
        <a:bodyPr/>
        <a:lstStyle/>
        <a:p>
          <a:endParaRPr lang="en-US"/>
        </a:p>
      </dgm:t>
    </dgm:pt>
    <dgm:pt modelId="{6CE63007-4FF8-4EDD-B4CD-D32295DF41A8}" type="pres">
      <dgm:prSet presAssocID="{CCC11081-8CDC-45C0-AB00-0E2E32C60A05}" presName="centerShape" presStyleLbl="node0" presStyleIdx="0" presStyleCnt="1"/>
      <dgm:spPr/>
      <dgm:t>
        <a:bodyPr/>
        <a:lstStyle/>
        <a:p>
          <a:endParaRPr lang="en-US"/>
        </a:p>
      </dgm:t>
    </dgm:pt>
    <dgm:pt modelId="{F76D3DF2-EC1A-46D1-A3D7-12E9340483F7}" type="pres">
      <dgm:prSet presAssocID="{A433334F-FAD4-45F9-A346-7D237D81DE17}" presName="node" presStyleLbl="node1" presStyleIdx="0" presStyleCnt="4">
        <dgm:presLayoutVars>
          <dgm:bulletEnabled val="1"/>
        </dgm:presLayoutVars>
      </dgm:prSet>
      <dgm:spPr/>
      <dgm:t>
        <a:bodyPr/>
        <a:lstStyle/>
        <a:p>
          <a:endParaRPr lang="en-US"/>
        </a:p>
      </dgm:t>
    </dgm:pt>
    <dgm:pt modelId="{EF6C6DFF-BAF5-44E3-958D-9F46C6022A24}" type="pres">
      <dgm:prSet presAssocID="{A433334F-FAD4-45F9-A346-7D237D81DE17}" presName="dummy" presStyleCnt="0"/>
      <dgm:spPr/>
    </dgm:pt>
    <dgm:pt modelId="{92E69EF9-AD90-4A3C-B1A4-1B2982347443}" type="pres">
      <dgm:prSet presAssocID="{1F5FA7F1-D220-4B14-AC68-12FE13F88D98}" presName="sibTrans" presStyleLbl="sibTrans2D1" presStyleIdx="0" presStyleCnt="4"/>
      <dgm:spPr/>
      <dgm:t>
        <a:bodyPr/>
        <a:lstStyle/>
        <a:p>
          <a:endParaRPr lang="en-US"/>
        </a:p>
      </dgm:t>
    </dgm:pt>
    <dgm:pt modelId="{5F6327A7-6835-4CD6-ABD8-5A63F432B518}" type="pres">
      <dgm:prSet presAssocID="{ACF9BE06-3666-4817-86E1-E9FC2E03B387}" presName="node" presStyleLbl="node1" presStyleIdx="1" presStyleCnt="4">
        <dgm:presLayoutVars>
          <dgm:bulletEnabled val="1"/>
        </dgm:presLayoutVars>
      </dgm:prSet>
      <dgm:spPr/>
      <dgm:t>
        <a:bodyPr/>
        <a:lstStyle/>
        <a:p>
          <a:endParaRPr lang="en-US"/>
        </a:p>
      </dgm:t>
    </dgm:pt>
    <dgm:pt modelId="{412511B5-DB37-4557-8B3D-E1D3B9B8D5E3}" type="pres">
      <dgm:prSet presAssocID="{ACF9BE06-3666-4817-86E1-E9FC2E03B387}" presName="dummy" presStyleCnt="0"/>
      <dgm:spPr/>
    </dgm:pt>
    <dgm:pt modelId="{B69B6E66-7D77-4B86-B6CB-6B1EF1EE10F5}" type="pres">
      <dgm:prSet presAssocID="{40DBDABB-BD00-41EF-8D48-3F60ED6041D8}" presName="sibTrans" presStyleLbl="sibTrans2D1" presStyleIdx="1" presStyleCnt="4"/>
      <dgm:spPr/>
      <dgm:t>
        <a:bodyPr/>
        <a:lstStyle/>
        <a:p>
          <a:endParaRPr lang="en-US"/>
        </a:p>
      </dgm:t>
    </dgm:pt>
    <dgm:pt modelId="{39E59A31-87F4-4129-B4B2-7D0F9E4E9C2E}" type="pres">
      <dgm:prSet presAssocID="{421FD2E9-CCE9-4FC0-A427-1CCB91A1DE94}" presName="node" presStyleLbl="node1" presStyleIdx="2" presStyleCnt="4">
        <dgm:presLayoutVars>
          <dgm:bulletEnabled val="1"/>
        </dgm:presLayoutVars>
      </dgm:prSet>
      <dgm:spPr/>
      <dgm:t>
        <a:bodyPr/>
        <a:lstStyle/>
        <a:p>
          <a:endParaRPr lang="en-US"/>
        </a:p>
      </dgm:t>
    </dgm:pt>
    <dgm:pt modelId="{FE2B7C4A-BCAF-462E-835F-57BC3368ABB5}" type="pres">
      <dgm:prSet presAssocID="{421FD2E9-CCE9-4FC0-A427-1CCB91A1DE94}" presName="dummy" presStyleCnt="0"/>
      <dgm:spPr/>
    </dgm:pt>
    <dgm:pt modelId="{83970D2C-1770-474E-BE9B-B1653D49A384}" type="pres">
      <dgm:prSet presAssocID="{7E73343E-21E7-490C-9B2E-C2AB00A693D7}" presName="sibTrans" presStyleLbl="sibTrans2D1" presStyleIdx="2" presStyleCnt="4"/>
      <dgm:spPr/>
      <dgm:t>
        <a:bodyPr/>
        <a:lstStyle/>
        <a:p>
          <a:endParaRPr lang="en-US"/>
        </a:p>
      </dgm:t>
    </dgm:pt>
    <dgm:pt modelId="{8CA569D4-99E3-4D4C-93A9-0B6B2D11DCC4}" type="pres">
      <dgm:prSet presAssocID="{458E62BC-F3B7-4551-8398-F0B0F4FDB587}" presName="node" presStyleLbl="node1" presStyleIdx="3" presStyleCnt="4">
        <dgm:presLayoutVars>
          <dgm:bulletEnabled val="1"/>
        </dgm:presLayoutVars>
      </dgm:prSet>
      <dgm:spPr/>
      <dgm:t>
        <a:bodyPr/>
        <a:lstStyle/>
        <a:p>
          <a:endParaRPr lang="en-US"/>
        </a:p>
      </dgm:t>
    </dgm:pt>
    <dgm:pt modelId="{44FD343A-55D6-4FB1-8F4B-448100FAAFA5}" type="pres">
      <dgm:prSet presAssocID="{458E62BC-F3B7-4551-8398-F0B0F4FDB587}" presName="dummy" presStyleCnt="0"/>
      <dgm:spPr/>
    </dgm:pt>
    <dgm:pt modelId="{DD4495B7-A3A0-4357-B88B-4EDD2A8C6980}" type="pres">
      <dgm:prSet presAssocID="{F5D92366-8DA7-4B81-8913-41EB2BA416B4}" presName="sibTrans" presStyleLbl="sibTrans2D1" presStyleIdx="3" presStyleCnt="4"/>
      <dgm:spPr/>
      <dgm:t>
        <a:bodyPr/>
        <a:lstStyle/>
        <a:p>
          <a:endParaRPr lang="en-US"/>
        </a:p>
      </dgm:t>
    </dgm:pt>
  </dgm:ptLst>
  <dgm:cxnLst>
    <dgm:cxn modelId="{9D60DDEF-9E82-48A3-B73E-6AC36AAFED88}" srcId="{CCC11081-8CDC-45C0-AB00-0E2E32C60A05}" destId="{458E62BC-F3B7-4551-8398-F0B0F4FDB587}" srcOrd="3" destOrd="0" parTransId="{4CC47CA7-E722-41D6-8694-F7D587738DF4}" sibTransId="{F5D92366-8DA7-4B81-8913-41EB2BA416B4}"/>
    <dgm:cxn modelId="{D27F5CEE-8B1B-415C-8889-956D0B606029}" type="presOf" srcId="{ACF9BE06-3666-4817-86E1-E9FC2E03B387}" destId="{5F6327A7-6835-4CD6-ABD8-5A63F432B518}" srcOrd="0" destOrd="0" presId="urn:microsoft.com/office/officeart/2005/8/layout/radial6"/>
    <dgm:cxn modelId="{17EC88D7-05C1-4985-B82F-9696946D3362}" type="presOf" srcId="{1F5FA7F1-D220-4B14-AC68-12FE13F88D98}" destId="{92E69EF9-AD90-4A3C-B1A4-1B2982347443}" srcOrd="0" destOrd="0" presId="urn:microsoft.com/office/officeart/2005/8/layout/radial6"/>
    <dgm:cxn modelId="{4C11B7EB-177F-4FB0-BF31-02FC89C12C6A}" srcId="{8B504107-1AA3-462D-8938-F0A26B0768E4}" destId="{CCC11081-8CDC-45C0-AB00-0E2E32C60A05}" srcOrd="0" destOrd="0" parTransId="{7115CECD-8A7E-43C7-BF76-CC365E83EC23}" sibTransId="{D7EE4BF7-7C07-4BC7-8CF2-DF09792767F4}"/>
    <dgm:cxn modelId="{12DFB7EE-83E9-4069-819A-DA1C7C6A60B1}" type="presOf" srcId="{8B504107-1AA3-462D-8938-F0A26B0768E4}" destId="{68608987-550D-430C-9B38-27C3F4067B23}" srcOrd="0" destOrd="0" presId="urn:microsoft.com/office/officeart/2005/8/layout/radial6"/>
    <dgm:cxn modelId="{50748218-6968-44C8-8D30-5B5A76AD628E}" type="presOf" srcId="{458E62BC-F3B7-4551-8398-F0B0F4FDB587}" destId="{8CA569D4-99E3-4D4C-93A9-0B6B2D11DCC4}" srcOrd="0" destOrd="0" presId="urn:microsoft.com/office/officeart/2005/8/layout/radial6"/>
    <dgm:cxn modelId="{DD438516-FF93-475C-A050-48103FD1450B}" type="presOf" srcId="{F5D92366-8DA7-4B81-8913-41EB2BA416B4}" destId="{DD4495B7-A3A0-4357-B88B-4EDD2A8C6980}" srcOrd="0" destOrd="0" presId="urn:microsoft.com/office/officeart/2005/8/layout/radial6"/>
    <dgm:cxn modelId="{D1DC4EEC-D997-4BAA-8F4A-AA1DF51EE799}" srcId="{CCC11081-8CDC-45C0-AB00-0E2E32C60A05}" destId="{ACF9BE06-3666-4817-86E1-E9FC2E03B387}" srcOrd="1" destOrd="0" parTransId="{AA38A310-E0EF-441C-98FC-6B0F68C40931}" sibTransId="{40DBDABB-BD00-41EF-8D48-3F60ED6041D8}"/>
    <dgm:cxn modelId="{C2ADD3BA-E49E-4B9B-AD22-0B97AB0C7AE5}" type="presOf" srcId="{421FD2E9-CCE9-4FC0-A427-1CCB91A1DE94}" destId="{39E59A31-87F4-4129-B4B2-7D0F9E4E9C2E}" srcOrd="0" destOrd="0" presId="urn:microsoft.com/office/officeart/2005/8/layout/radial6"/>
    <dgm:cxn modelId="{E4B63F2C-DA4D-4981-A739-EA6BC0CCFBD2}" type="presOf" srcId="{CCC11081-8CDC-45C0-AB00-0E2E32C60A05}" destId="{6CE63007-4FF8-4EDD-B4CD-D32295DF41A8}" srcOrd="0" destOrd="0" presId="urn:microsoft.com/office/officeart/2005/8/layout/radial6"/>
    <dgm:cxn modelId="{325F405D-DC46-4EED-9CA3-B7C04EA6FC4A}" srcId="{CCC11081-8CDC-45C0-AB00-0E2E32C60A05}" destId="{A433334F-FAD4-45F9-A346-7D237D81DE17}" srcOrd="0" destOrd="0" parTransId="{86725272-92E9-4E98-A044-9720812C0545}" sibTransId="{1F5FA7F1-D220-4B14-AC68-12FE13F88D98}"/>
    <dgm:cxn modelId="{F8AE457F-D74E-4357-9C90-9004E550D379}" srcId="{CCC11081-8CDC-45C0-AB00-0E2E32C60A05}" destId="{421FD2E9-CCE9-4FC0-A427-1CCB91A1DE94}" srcOrd="2" destOrd="0" parTransId="{117EEB0A-8095-48E9-B6E6-0F7310FD098A}" sibTransId="{7E73343E-21E7-490C-9B2E-C2AB00A693D7}"/>
    <dgm:cxn modelId="{F3D67068-B9D9-4591-A648-B604181433BA}" type="presOf" srcId="{7E73343E-21E7-490C-9B2E-C2AB00A693D7}" destId="{83970D2C-1770-474E-BE9B-B1653D49A384}" srcOrd="0" destOrd="0" presId="urn:microsoft.com/office/officeart/2005/8/layout/radial6"/>
    <dgm:cxn modelId="{C0F2DE6C-D8C1-4059-B3E7-EFBC62F30E00}" type="presOf" srcId="{A433334F-FAD4-45F9-A346-7D237D81DE17}" destId="{F76D3DF2-EC1A-46D1-A3D7-12E9340483F7}" srcOrd="0" destOrd="0" presId="urn:microsoft.com/office/officeart/2005/8/layout/radial6"/>
    <dgm:cxn modelId="{BBEC4A36-D24A-45DC-B444-AB7070BC49F7}" type="presOf" srcId="{40DBDABB-BD00-41EF-8D48-3F60ED6041D8}" destId="{B69B6E66-7D77-4B86-B6CB-6B1EF1EE10F5}" srcOrd="0" destOrd="0" presId="urn:microsoft.com/office/officeart/2005/8/layout/radial6"/>
    <dgm:cxn modelId="{A427E236-CE07-4B0C-A979-712B20E4381F}" type="presParOf" srcId="{68608987-550D-430C-9B38-27C3F4067B23}" destId="{6CE63007-4FF8-4EDD-B4CD-D32295DF41A8}" srcOrd="0" destOrd="0" presId="urn:microsoft.com/office/officeart/2005/8/layout/radial6"/>
    <dgm:cxn modelId="{5112DF7C-CEE5-49F5-89A9-CEA83859D2AB}" type="presParOf" srcId="{68608987-550D-430C-9B38-27C3F4067B23}" destId="{F76D3DF2-EC1A-46D1-A3D7-12E9340483F7}" srcOrd="1" destOrd="0" presId="urn:microsoft.com/office/officeart/2005/8/layout/radial6"/>
    <dgm:cxn modelId="{FA576C8F-CF59-4679-A748-448F9CF86914}" type="presParOf" srcId="{68608987-550D-430C-9B38-27C3F4067B23}" destId="{EF6C6DFF-BAF5-44E3-958D-9F46C6022A24}" srcOrd="2" destOrd="0" presId="urn:microsoft.com/office/officeart/2005/8/layout/radial6"/>
    <dgm:cxn modelId="{70ED6CFA-D06D-4ABB-AFE7-392B8513ADDF}" type="presParOf" srcId="{68608987-550D-430C-9B38-27C3F4067B23}" destId="{92E69EF9-AD90-4A3C-B1A4-1B2982347443}" srcOrd="3" destOrd="0" presId="urn:microsoft.com/office/officeart/2005/8/layout/radial6"/>
    <dgm:cxn modelId="{8868A87C-A4BB-476D-9F65-C1769C0D87F7}" type="presParOf" srcId="{68608987-550D-430C-9B38-27C3F4067B23}" destId="{5F6327A7-6835-4CD6-ABD8-5A63F432B518}" srcOrd="4" destOrd="0" presId="urn:microsoft.com/office/officeart/2005/8/layout/radial6"/>
    <dgm:cxn modelId="{ACED9F8E-C1C5-49B5-858F-6CA4DB5B045B}" type="presParOf" srcId="{68608987-550D-430C-9B38-27C3F4067B23}" destId="{412511B5-DB37-4557-8B3D-E1D3B9B8D5E3}" srcOrd="5" destOrd="0" presId="urn:microsoft.com/office/officeart/2005/8/layout/radial6"/>
    <dgm:cxn modelId="{DA62515F-9ADD-4C3E-BD6B-CF22BC5536C5}" type="presParOf" srcId="{68608987-550D-430C-9B38-27C3F4067B23}" destId="{B69B6E66-7D77-4B86-B6CB-6B1EF1EE10F5}" srcOrd="6" destOrd="0" presId="urn:microsoft.com/office/officeart/2005/8/layout/radial6"/>
    <dgm:cxn modelId="{203A0009-37C0-4318-8E9D-8367CA2C6686}" type="presParOf" srcId="{68608987-550D-430C-9B38-27C3F4067B23}" destId="{39E59A31-87F4-4129-B4B2-7D0F9E4E9C2E}" srcOrd="7" destOrd="0" presId="urn:microsoft.com/office/officeart/2005/8/layout/radial6"/>
    <dgm:cxn modelId="{CE1EE353-3025-46EF-81A8-F856ECCC2A5C}" type="presParOf" srcId="{68608987-550D-430C-9B38-27C3F4067B23}" destId="{FE2B7C4A-BCAF-462E-835F-57BC3368ABB5}" srcOrd="8" destOrd="0" presId="urn:microsoft.com/office/officeart/2005/8/layout/radial6"/>
    <dgm:cxn modelId="{A94CD70B-8698-4020-9ABB-20E97AB3EAA3}" type="presParOf" srcId="{68608987-550D-430C-9B38-27C3F4067B23}" destId="{83970D2C-1770-474E-BE9B-B1653D49A384}" srcOrd="9" destOrd="0" presId="urn:microsoft.com/office/officeart/2005/8/layout/radial6"/>
    <dgm:cxn modelId="{8DA506C4-E76A-4C65-A901-1C66D6FA1A69}" type="presParOf" srcId="{68608987-550D-430C-9B38-27C3F4067B23}" destId="{8CA569D4-99E3-4D4C-93A9-0B6B2D11DCC4}" srcOrd="10" destOrd="0" presId="urn:microsoft.com/office/officeart/2005/8/layout/radial6"/>
    <dgm:cxn modelId="{1885016D-4A68-4031-8B71-F416B328341A}" type="presParOf" srcId="{68608987-550D-430C-9B38-27C3F4067B23}" destId="{44FD343A-55D6-4FB1-8F4B-448100FAAFA5}" srcOrd="11" destOrd="0" presId="urn:microsoft.com/office/officeart/2005/8/layout/radial6"/>
    <dgm:cxn modelId="{011F28FD-343B-43F5-8ED1-29F9465D737E}" type="presParOf" srcId="{68608987-550D-430C-9B38-27C3F4067B23}" destId="{DD4495B7-A3A0-4357-B88B-4EDD2A8C6980}"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9FD634-59A0-4762-8B0C-327C5F8ACB06}">
      <dsp:nvSpPr>
        <dsp:cNvPr id="0" name=""/>
        <dsp:cNvSpPr/>
      </dsp:nvSpPr>
      <dsp:spPr>
        <a:xfrm>
          <a:off x="1071829" y="205739"/>
          <a:ext cx="2560320" cy="2560320"/>
        </a:xfrm>
        <a:prstGeom prst="pie">
          <a:avLst>
            <a:gd name="adj1" fmla="val 16200000"/>
            <a:gd name="adj2" fmla="val 18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a:t>Value</a:t>
          </a:r>
        </a:p>
      </dsp:txBody>
      <dsp:txXfrm>
        <a:off x="2463850" y="678179"/>
        <a:ext cx="868680" cy="853440"/>
      </dsp:txXfrm>
    </dsp:sp>
    <dsp:sp modelId="{39BBDF4C-55AD-4398-A6F5-3FEEA83F2782}">
      <dsp:nvSpPr>
        <dsp:cNvPr id="0" name=""/>
        <dsp:cNvSpPr/>
      </dsp:nvSpPr>
      <dsp:spPr>
        <a:xfrm>
          <a:off x="939850" y="281939"/>
          <a:ext cx="2560320" cy="2560320"/>
        </a:xfrm>
        <a:prstGeom prst="pie">
          <a:avLst>
            <a:gd name="adj1" fmla="val 1800000"/>
            <a:gd name="adj2" fmla="val 900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Delivery</a:t>
          </a:r>
        </a:p>
      </dsp:txBody>
      <dsp:txXfrm>
        <a:off x="1640890" y="1897380"/>
        <a:ext cx="1158240" cy="792480"/>
      </dsp:txXfrm>
    </dsp:sp>
    <dsp:sp modelId="{CE248673-A8AF-44B7-96E8-804652DFD824}">
      <dsp:nvSpPr>
        <dsp:cNvPr id="0" name=""/>
        <dsp:cNvSpPr/>
      </dsp:nvSpPr>
      <dsp:spPr>
        <a:xfrm>
          <a:off x="939850" y="281939"/>
          <a:ext cx="2560320" cy="2560320"/>
        </a:xfrm>
        <a:prstGeom prst="pie">
          <a:avLst>
            <a:gd name="adj1" fmla="val 9000000"/>
            <a:gd name="adj2" fmla="val 1620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Process</a:t>
          </a:r>
        </a:p>
      </dsp:txBody>
      <dsp:txXfrm>
        <a:off x="1214170" y="784860"/>
        <a:ext cx="868680" cy="8534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7FD2E-DF58-4F44-8816-DD9EBC1D2EC9}">
      <dsp:nvSpPr>
        <dsp:cNvPr id="0" name=""/>
        <dsp:cNvSpPr/>
      </dsp:nvSpPr>
      <dsp:spPr>
        <a:xfrm>
          <a:off x="53340" y="0"/>
          <a:ext cx="5779769" cy="3612355"/>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C4DC02-325A-46C1-9094-A698026AC0F4}">
      <dsp:nvSpPr>
        <dsp:cNvPr id="0" name=""/>
        <dsp:cNvSpPr/>
      </dsp:nvSpPr>
      <dsp:spPr>
        <a:xfrm>
          <a:off x="787370" y="2493248"/>
          <a:ext cx="150274" cy="150274"/>
        </a:xfrm>
        <a:prstGeom prst="ellipse">
          <a:avLst/>
        </a:prstGeom>
        <a:solidFill>
          <a:srgbClr val="7BBF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03C65C-88F9-4738-B171-5977282A6EA9}">
      <dsp:nvSpPr>
        <dsp:cNvPr id="0" name=""/>
        <dsp:cNvSpPr/>
      </dsp:nvSpPr>
      <dsp:spPr>
        <a:xfrm>
          <a:off x="996462" y="2228854"/>
          <a:ext cx="1346686" cy="1043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627" tIns="0" rIns="0" bIns="0" numCol="1" spcCol="1270" anchor="t" anchorCtr="0">
          <a:noAutofit/>
        </a:bodyPr>
        <a:lstStyle/>
        <a:p>
          <a:pPr lvl="0" algn="l" defTabSz="800100">
            <a:lnSpc>
              <a:spcPct val="90000"/>
            </a:lnSpc>
            <a:spcBef>
              <a:spcPct val="0"/>
            </a:spcBef>
            <a:spcAft>
              <a:spcPct val="35000"/>
            </a:spcAft>
          </a:pPr>
          <a:r>
            <a:rPr lang="en-US" sz="1800" kern="1200" dirty="0">
              <a:solidFill>
                <a:schemeClr val="tx1">
                  <a:lumMod val="65000"/>
                  <a:lumOff val="35000"/>
                </a:schemeClr>
              </a:solidFill>
            </a:rPr>
            <a:t>Business Stewardship</a:t>
          </a:r>
        </a:p>
        <a:p>
          <a:pPr marL="57150" lvl="1" indent="-57150" algn="l" defTabSz="444500">
            <a:lnSpc>
              <a:spcPct val="90000"/>
            </a:lnSpc>
            <a:spcBef>
              <a:spcPct val="0"/>
            </a:spcBef>
            <a:spcAft>
              <a:spcPct val="15000"/>
            </a:spcAft>
            <a:buChar char="••"/>
          </a:pPr>
          <a:r>
            <a:rPr lang="en-US" sz="1000" kern="1200" dirty="0">
              <a:solidFill>
                <a:schemeClr val="tx1">
                  <a:lumMod val="65000"/>
                  <a:lumOff val="35000"/>
                </a:schemeClr>
              </a:solidFill>
            </a:rPr>
            <a:t> </a:t>
          </a:r>
          <a:r>
            <a:rPr lang="en-US" sz="1200" kern="1200" dirty="0">
              <a:solidFill>
                <a:schemeClr val="tx1">
                  <a:lumMod val="65000"/>
                  <a:lumOff val="35000"/>
                </a:schemeClr>
              </a:solidFill>
            </a:rPr>
            <a:t>Single initiative, project, team focus</a:t>
          </a:r>
        </a:p>
        <a:p>
          <a:pPr marL="114300" lvl="1" indent="-114300" algn="l" defTabSz="533400">
            <a:lnSpc>
              <a:spcPct val="90000"/>
            </a:lnSpc>
            <a:spcBef>
              <a:spcPct val="0"/>
            </a:spcBef>
            <a:spcAft>
              <a:spcPct val="15000"/>
            </a:spcAft>
            <a:buChar char="••"/>
          </a:pPr>
          <a:r>
            <a:rPr lang="en-US" sz="1200" kern="1200" dirty="0">
              <a:solidFill>
                <a:schemeClr val="tx1">
                  <a:lumMod val="65000"/>
                  <a:lumOff val="35000"/>
                </a:schemeClr>
              </a:solidFill>
            </a:rPr>
            <a:t>Value-Based Solutions Delivery</a:t>
          </a:r>
        </a:p>
        <a:p>
          <a:pPr marL="114300" lvl="1" indent="-114300" algn="l" defTabSz="533400">
            <a:lnSpc>
              <a:spcPct val="90000"/>
            </a:lnSpc>
            <a:spcBef>
              <a:spcPct val="0"/>
            </a:spcBef>
            <a:spcAft>
              <a:spcPct val="15000"/>
            </a:spcAft>
            <a:buChar char="••"/>
          </a:pPr>
          <a:r>
            <a:rPr lang="en-US" sz="1200" kern="1200" dirty="0">
              <a:solidFill>
                <a:schemeClr val="tx1">
                  <a:lumMod val="65000"/>
                  <a:lumOff val="35000"/>
                </a:schemeClr>
              </a:solidFill>
            </a:rPr>
            <a:t>Key Agile Practices</a:t>
          </a:r>
        </a:p>
        <a:p>
          <a:pPr marL="114300" lvl="1" indent="-114300" algn="l" defTabSz="533400">
            <a:lnSpc>
              <a:spcPct val="90000"/>
            </a:lnSpc>
            <a:spcBef>
              <a:spcPct val="0"/>
            </a:spcBef>
            <a:spcAft>
              <a:spcPct val="15000"/>
            </a:spcAft>
            <a:buChar char="••"/>
          </a:pPr>
          <a:r>
            <a:rPr lang="en-US" sz="1200" kern="1200" dirty="0">
              <a:solidFill>
                <a:schemeClr val="tx1">
                  <a:lumMod val="65000"/>
                  <a:lumOff val="35000"/>
                </a:schemeClr>
              </a:solidFill>
            </a:rPr>
            <a:t>Requirements, Prioritization, Roadmap</a:t>
          </a:r>
        </a:p>
      </dsp:txBody>
      <dsp:txXfrm>
        <a:off x="996462" y="2228854"/>
        <a:ext cx="1346686" cy="1043970"/>
      </dsp:txXfrm>
    </dsp:sp>
    <dsp:sp modelId="{5F81957A-7E43-4ABB-B0AF-A0FE15FB3EB1}">
      <dsp:nvSpPr>
        <dsp:cNvPr id="0" name=""/>
        <dsp:cNvSpPr/>
      </dsp:nvSpPr>
      <dsp:spPr>
        <a:xfrm>
          <a:off x="2113828" y="1511409"/>
          <a:ext cx="271649" cy="271649"/>
        </a:xfrm>
        <a:prstGeom prst="ellipse">
          <a:avLst/>
        </a:prstGeom>
        <a:solidFill>
          <a:srgbClr val="0091C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B9978C-5363-4323-8118-086E8233EE66}">
      <dsp:nvSpPr>
        <dsp:cNvPr id="0" name=""/>
        <dsp:cNvSpPr/>
      </dsp:nvSpPr>
      <dsp:spPr>
        <a:xfrm>
          <a:off x="2441910" y="1428752"/>
          <a:ext cx="1387144" cy="196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3941" tIns="0" rIns="0" bIns="0" numCol="1" spcCol="1270" anchor="t" anchorCtr="0">
          <a:noAutofit/>
        </a:bodyPr>
        <a:lstStyle/>
        <a:p>
          <a:pPr lvl="0" algn="l" defTabSz="889000">
            <a:lnSpc>
              <a:spcPct val="90000"/>
            </a:lnSpc>
            <a:spcBef>
              <a:spcPct val="0"/>
            </a:spcBef>
            <a:spcAft>
              <a:spcPct val="35000"/>
            </a:spcAft>
          </a:pPr>
          <a:r>
            <a:rPr lang="en-US" sz="2000" kern="1200" dirty="0">
              <a:solidFill>
                <a:schemeClr val="tx1">
                  <a:lumMod val="65000"/>
                  <a:lumOff val="35000"/>
                </a:schemeClr>
              </a:solidFill>
            </a:rPr>
            <a:t>Business Value Analysis</a:t>
          </a:r>
        </a:p>
        <a:p>
          <a:pPr marL="114300" lvl="1" indent="-114300" algn="l" defTabSz="622300">
            <a:lnSpc>
              <a:spcPct val="90000"/>
            </a:lnSpc>
            <a:spcBef>
              <a:spcPct val="0"/>
            </a:spcBef>
            <a:spcAft>
              <a:spcPct val="15000"/>
            </a:spcAft>
            <a:buChar char="••"/>
          </a:pPr>
          <a:r>
            <a:rPr lang="en-US" sz="1400" kern="1200" dirty="0">
              <a:solidFill>
                <a:schemeClr val="tx1">
                  <a:lumMod val="65000"/>
                  <a:lumOff val="35000"/>
                </a:schemeClr>
              </a:solidFill>
            </a:rPr>
            <a:t>Portfolio Focused</a:t>
          </a:r>
        </a:p>
        <a:p>
          <a:pPr marL="114300" lvl="1" indent="-114300" algn="l" defTabSz="622300">
            <a:lnSpc>
              <a:spcPct val="90000"/>
            </a:lnSpc>
            <a:spcBef>
              <a:spcPct val="0"/>
            </a:spcBef>
            <a:spcAft>
              <a:spcPct val="15000"/>
            </a:spcAft>
            <a:buChar char="••"/>
          </a:pPr>
          <a:r>
            <a:rPr lang="en-US" sz="1400" kern="1200" dirty="0">
              <a:solidFill>
                <a:schemeClr val="tx1">
                  <a:lumMod val="65000"/>
                  <a:lumOff val="35000"/>
                </a:schemeClr>
              </a:solidFill>
            </a:rPr>
            <a:t>Portfolio Management</a:t>
          </a:r>
        </a:p>
        <a:p>
          <a:pPr marL="114300" lvl="1" indent="-114300" algn="l" defTabSz="622300">
            <a:lnSpc>
              <a:spcPct val="90000"/>
            </a:lnSpc>
            <a:spcBef>
              <a:spcPct val="0"/>
            </a:spcBef>
            <a:spcAft>
              <a:spcPct val="15000"/>
            </a:spcAft>
            <a:buChar char="••"/>
          </a:pPr>
          <a:r>
            <a:rPr lang="en-US" sz="1400" kern="1200" dirty="0">
              <a:solidFill>
                <a:schemeClr val="tx1">
                  <a:lumMod val="65000"/>
                  <a:lumOff val="35000"/>
                </a:schemeClr>
              </a:solidFill>
            </a:rPr>
            <a:t>Value Management Team</a:t>
          </a:r>
        </a:p>
        <a:p>
          <a:pPr marL="114300" lvl="1" indent="-114300" algn="l" defTabSz="622300">
            <a:lnSpc>
              <a:spcPct val="90000"/>
            </a:lnSpc>
            <a:spcBef>
              <a:spcPct val="0"/>
            </a:spcBef>
            <a:spcAft>
              <a:spcPct val="15000"/>
            </a:spcAft>
            <a:buChar char="••"/>
          </a:pPr>
          <a:r>
            <a:rPr lang="en-US" sz="1400" kern="1200" dirty="0">
              <a:solidFill>
                <a:schemeClr val="tx1">
                  <a:lumMod val="65000"/>
                  <a:lumOff val="35000"/>
                </a:schemeClr>
              </a:solidFill>
            </a:rPr>
            <a:t>Value Management and Program Management</a:t>
          </a:r>
        </a:p>
      </dsp:txBody>
      <dsp:txXfrm>
        <a:off x="2441910" y="1428752"/>
        <a:ext cx="1387144" cy="1965121"/>
      </dsp:txXfrm>
    </dsp:sp>
    <dsp:sp modelId="{3640045F-8CAF-457E-AABA-B2C887211BB1}">
      <dsp:nvSpPr>
        <dsp:cNvPr id="0" name=""/>
        <dsp:cNvSpPr/>
      </dsp:nvSpPr>
      <dsp:spPr>
        <a:xfrm>
          <a:off x="3709044" y="913926"/>
          <a:ext cx="375685" cy="375685"/>
        </a:xfrm>
        <a:prstGeom prst="ellipse">
          <a:avLst/>
        </a:prstGeom>
        <a:solidFill>
          <a:srgbClr val="C34D1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AB4477-C879-46EA-B1A3-127C04FABFF2}">
      <dsp:nvSpPr>
        <dsp:cNvPr id="0" name=""/>
        <dsp:cNvSpPr/>
      </dsp:nvSpPr>
      <dsp:spPr>
        <a:xfrm>
          <a:off x="4042107" y="800096"/>
          <a:ext cx="1387144" cy="2510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068" tIns="0" rIns="0" bIns="0" numCol="1" spcCol="1270" anchor="t" anchorCtr="0">
          <a:noAutofit/>
        </a:bodyPr>
        <a:lstStyle/>
        <a:p>
          <a:pPr lvl="0" algn="l" defTabSz="711200">
            <a:lnSpc>
              <a:spcPct val="90000"/>
            </a:lnSpc>
            <a:spcBef>
              <a:spcPct val="0"/>
            </a:spcBef>
            <a:spcAft>
              <a:spcPct val="35000"/>
            </a:spcAft>
          </a:pPr>
          <a:r>
            <a:rPr lang="en-US" sz="1600" kern="1200" dirty="0">
              <a:solidFill>
                <a:schemeClr val="tx1">
                  <a:lumMod val="65000"/>
                  <a:lumOff val="35000"/>
                </a:schemeClr>
              </a:solidFill>
            </a:rPr>
            <a:t>Expert-Value Management</a:t>
          </a:r>
        </a:p>
      </dsp:txBody>
      <dsp:txXfrm>
        <a:off x="4042107" y="800096"/>
        <a:ext cx="1387144" cy="25105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4495B7-A3A0-4357-B88B-4EDD2A8C6980}">
      <dsp:nvSpPr>
        <dsp:cNvPr id="0" name=""/>
        <dsp:cNvSpPr/>
      </dsp:nvSpPr>
      <dsp:spPr>
        <a:xfrm>
          <a:off x="1432412" y="417681"/>
          <a:ext cx="2793025" cy="2793025"/>
        </a:xfrm>
        <a:prstGeom prst="blockArc">
          <a:avLst>
            <a:gd name="adj1" fmla="val 10800000"/>
            <a:gd name="adj2" fmla="val 16200000"/>
            <a:gd name="adj3" fmla="val 4636"/>
          </a:avLst>
        </a:prstGeom>
        <a:gradFill rotWithShape="0">
          <a:gsLst>
            <a:gs pos="0">
              <a:schemeClr val="accent6">
                <a:tint val="60000"/>
                <a:hueOff val="0"/>
                <a:satOff val="0"/>
                <a:lumOff val="0"/>
                <a:alphaOff val="0"/>
                <a:satMod val="103000"/>
                <a:lumMod val="102000"/>
                <a:tint val="94000"/>
              </a:schemeClr>
            </a:gs>
            <a:gs pos="50000">
              <a:schemeClr val="accent6">
                <a:tint val="60000"/>
                <a:hueOff val="0"/>
                <a:satOff val="0"/>
                <a:lumOff val="0"/>
                <a:alphaOff val="0"/>
                <a:satMod val="110000"/>
                <a:lumMod val="100000"/>
                <a:shade val="100000"/>
              </a:schemeClr>
            </a:gs>
            <a:gs pos="100000">
              <a:schemeClr val="accent6">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3970D2C-1770-474E-BE9B-B1653D49A384}">
      <dsp:nvSpPr>
        <dsp:cNvPr id="0" name=""/>
        <dsp:cNvSpPr/>
      </dsp:nvSpPr>
      <dsp:spPr>
        <a:xfrm>
          <a:off x="1432412" y="417681"/>
          <a:ext cx="2793025" cy="2793025"/>
        </a:xfrm>
        <a:prstGeom prst="blockArc">
          <a:avLst>
            <a:gd name="adj1" fmla="val 5400000"/>
            <a:gd name="adj2" fmla="val 10800000"/>
            <a:gd name="adj3" fmla="val 4636"/>
          </a:avLst>
        </a:prstGeom>
        <a:gradFill rotWithShape="0">
          <a:gsLst>
            <a:gs pos="0">
              <a:schemeClr val="accent6">
                <a:tint val="60000"/>
                <a:hueOff val="0"/>
                <a:satOff val="0"/>
                <a:lumOff val="0"/>
                <a:alphaOff val="0"/>
                <a:satMod val="103000"/>
                <a:lumMod val="102000"/>
                <a:tint val="94000"/>
              </a:schemeClr>
            </a:gs>
            <a:gs pos="50000">
              <a:schemeClr val="accent6">
                <a:tint val="60000"/>
                <a:hueOff val="0"/>
                <a:satOff val="0"/>
                <a:lumOff val="0"/>
                <a:alphaOff val="0"/>
                <a:satMod val="110000"/>
                <a:lumMod val="100000"/>
                <a:shade val="100000"/>
              </a:schemeClr>
            </a:gs>
            <a:gs pos="100000">
              <a:schemeClr val="accent6">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69B6E66-7D77-4B86-B6CB-6B1EF1EE10F5}">
      <dsp:nvSpPr>
        <dsp:cNvPr id="0" name=""/>
        <dsp:cNvSpPr/>
      </dsp:nvSpPr>
      <dsp:spPr>
        <a:xfrm>
          <a:off x="1432412" y="417681"/>
          <a:ext cx="2793025" cy="2793025"/>
        </a:xfrm>
        <a:prstGeom prst="blockArc">
          <a:avLst>
            <a:gd name="adj1" fmla="val 0"/>
            <a:gd name="adj2" fmla="val 5400000"/>
            <a:gd name="adj3" fmla="val 4636"/>
          </a:avLst>
        </a:prstGeom>
        <a:gradFill rotWithShape="0">
          <a:gsLst>
            <a:gs pos="0">
              <a:schemeClr val="accent6">
                <a:tint val="60000"/>
                <a:hueOff val="0"/>
                <a:satOff val="0"/>
                <a:lumOff val="0"/>
                <a:alphaOff val="0"/>
                <a:satMod val="103000"/>
                <a:lumMod val="102000"/>
                <a:tint val="94000"/>
              </a:schemeClr>
            </a:gs>
            <a:gs pos="50000">
              <a:schemeClr val="accent6">
                <a:tint val="60000"/>
                <a:hueOff val="0"/>
                <a:satOff val="0"/>
                <a:lumOff val="0"/>
                <a:alphaOff val="0"/>
                <a:satMod val="110000"/>
                <a:lumMod val="100000"/>
                <a:shade val="100000"/>
              </a:schemeClr>
            </a:gs>
            <a:gs pos="100000">
              <a:schemeClr val="accent6">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2E69EF9-AD90-4A3C-B1A4-1B2982347443}">
      <dsp:nvSpPr>
        <dsp:cNvPr id="0" name=""/>
        <dsp:cNvSpPr/>
      </dsp:nvSpPr>
      <dsp:spPr>
        <a:xfrm>
          <a:off x="1432412" y="417681"/>
          <a:ext cx="2793025" cy="2793025"/>
        </a:xfrm>
        <a:prstGeom prst="blockArc">
          <a:avLst>
            <a:gd name="adj1" fmla="val 16200000"/>
            <a:gd name="adj2" fmla="val 0"/>
            <a:gd name="adj3" fmla="val 4636"/>
          </a:avLst>
        </a:prstGeom>
        <a:gradFill rotWithShape="0">
          <a:gsLst>
            <a:gs pos="0">
              <a:schemeClr val="accent6">
                <a:tint val="60000"/>
                <a:hueOff val="0"/>
                <a:satOff val="0"/>
                <a:lumOff val="0"/>
                <a:alphaOff val="0"/>
                <a:satMod val="103000"/>
                <a:lumMod val="102000"/>
                <a:tint val="94000"/>
              </a:schemeClr>
            </a:gs>
            <a:gs pos="50000">
              <a:schemeClr val="accent6">
                <a:tint val="60000"/>
                <a:hueOff val="0"/>
                <a:satOff val="0"/>
                <a:lumOff val="0"/>
                <a:alphaOff val="0"/>
                <a:satMod val="110000"/>
                <a:lumMod val="100000"/>
                <a:shade val="100000"/>
              </a:schemeClr>
            </a:gs>
            <a:gs pos="100000">
              <a:schemeClr val="accent6">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CE63007-4FF8-4EDD-B4CD-D32295DF41A8}">
      <dsp:nvSpPr>
        <dsp:cNvPr id="0" name=""/>
        <dsp:cNvSpPr/>
      </dsp:nvSpPr>
      <dsp:spPr>
        <a:xfrm>
          <a:off x="2186615" y="1171884"/>
          <a:ext cx="1284619" cy="1284619"/>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solidFill>
                <a:schemeClr val="tx1">
                  <a:lumMod val="65000"/>
                  <a:lumOff val="35000"/>
                </a:schemeClr>
              </a:solidFill>
            </a:rPr>
            <a:t>Value Management</a:t>
          </a:r>
        </a:p>
      </dsp:txBody>
      <dsp:txXfrm>
        <a:off x="2374743" y="1360012"/>
        <a:ext cx="908363" cy="908363"/>
      </dsp:txXfrm>
    </dsp:sp>
    <dsp:sp modelId="{F76D3DF2-EC1A-46D1-A3D7-12E9340483F7}">
      <dsp:nvSpPr>
        <dsp:cNvPr id="0" name=""/>
        <dsp:cNvSpPr/>
      </dsp:nvSpPr>
      <dsp:spPr>
        <a:xfrm>
          <a:off x="2379308" y="436"/>
          <a:ext cx="899233" cy="899233"/>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1">
                  <a:lumMod val="65000"/>
                  <a:lumOff val="35000"/>
                </a:schemeClr>
              </a:solidFill>
            </a:rPr>
            <a:t>Right Information</a:t>
          </a:r>
        </a:p>
      </dsp:txBody>
      <dsp:txXfrm>
        <a:off x="2510998" y="132126"/>
        <a:ext cx="635853" cy="635853"/>
      </dsp:txXfrm>
    </dsp:sp>
    <dsp:sp modelId="{5F6327A7-6835-4CD6-ABD8-5A63F432B518}">
      <dsp:nvSpPr>
        <dsp:cNvPr id="0" name=""/>
        <dsp:cNvSpPr/>
      </dsp:nvSpPr>
      <dsp:spPr>
        <a:xfrm>
          <a:off x="3743448" y="1364577"/>
          <a:ext cx="899233" cy="899233"/>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1">
                  <a:lumMod val="65000"/>
                  <a:lumOff val="35000"/>
                </a:schemeClr>
              </a:solidFill>
            </a:rPr>
            <a:t>Right Level</a:t>
          </a:r>
        </a:p>
      </dsp:txBody>
      <dsp:txXfrm>
        <a:off x="3875138" y="1496267"/>
        <a:ext cx="635853" cy="635853"/>
      </dsp:txXfrm>
    </dsp:sp>
    <dsp:sp modelId="{39E59A31-87F4-4129-B4B2-7D0F9E4E9C2E}">
      <dsp:nvSpPr>
        <dsp:cNvPr id="0" name=""/>
        <dsp:cNvSpPr/>
      </dsp:nvSpPr>
      <dsp:spPr>
        <a:xfrm>
          <a:off x="2379308" y="2728717"/>
          <a:ext cx="899233" cy="899233"/>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1">
                  <a:lumMod val="65000"/>
                  <a:lumOff val="35000"/>
                </a:schemeClr>
              </a:solidFill>
            </a:rPr>
            <a:t>Right Time</a:t>
          </a:r>
        </a:p>
      </dsp:txBody>
      <dsp:txXfrm>
        <a:off x="2510998" y="2860407"/>
        <a:ext cx="635853" cy="635853"/>
      </dsp:txXfrm>
    </dsp:sp>
    <dsp:sp modelId="{8CA569D4-99E3-4D4C-93A9-0B6B2D11DCC4}">
      <dsp:nvSpPr>
        <dsp:cNvPr id="0" name=""/>
        <dsp:cNvSpPr/>
      </dsp:nvSpPr>
      <dsp:spPr>
        <a:xfrm>
          <a:off x="1015167" y="1364577"/>
          <a:ext cx="899233" cy="899233"/>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solidFill>
                <a:schemeClr val="tx1">
                  <a:lumMod val="65000"/>
                  <a:lumOff val="35000"/>
                </a:schemeClr>
              </a:solidFill>
            </a:rPr>
            <a:t>Right Product</a:t>
          </a:r>
        </a:p>
      </dsp:txBody>
      <dsp:txXfrm>
        <a:off x="1146857" y="1496267"/>
        <a:ext cx="635853" cy="635853"/>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026"/>
          <p:cNvSpPr>
            <a:spLocks noGrp="1" noChangeArrowheads="1"/>
          </p:cNvSpPr>
          <p:nvPr>
            <p:ph type="hdr" sz="quarter"/>
          </p:nvPr>
        </p:nvSpPr>
        <p:spPr bwMode="auto">
          <a:xfrm>
            <a:off x="0" y="0"/>
            <a:ext cx="3038475" cy="465138"/>
          </a:xfrm>
          <a:prstGeom prst="rect">
            <a:avLst/>
          </a:prstGeom>
          <a:noFill/>
          <a:ln>
            <a:noFill/>
          </a:ln>
          <a:effectLst/>
        </p:spPr>
        <p:txBody>
          <a:bodyPr vert="horz" wrap="square" lIns="92446" tIns="46223" rIns="92446" bIns="46223" numCol="1" anchor="t" anchorCtr="0" compatLnSpc="1">
            <a:prstTxWarp prst="textNoShape">
              <a:avLst/>
            </a:prstTxWarp>
          </a:bodyPr>
          <a:lstStyle>
            <a:lvl1pPr eaLnBrk="1" fontAlgn="auto" hangingPunct="1">
              <a:spcBef>
                <a:spcPts val="0"/>
              </a:spcBef>
              <a:spcAft>
                <a:spcPts val="0"/>
              </a:spcAft>
              <a:defRPr sz="1200">
                <a:latin typeface="Palatino Linotype"/>
                <a:ea typeface="+mn-ea"/>
              </a:defRPr>
            </a:lvl1pPr>
          </a:lstStyle>
          <a:p>
            <a:pPr>
              <a:defRPr/>
            </a:pPr>
            <a:endParaRPr lang="en-US"/>
          </a:p>
        </p:txBody>
      </p:sp>
      <p:sp>
        <p:nvSpPr>
          <p:cNvPr id="9219" name="Rectangle 1027"/>
          <p:cNvSpPr>
            <a:spLocks noGrp="1" noChangeArrowheads="1"/>
          </p:cNvSpPr>
          <p:nvPr>
            <p:ph type="dt" sz="quarter" idx="1"/>
          </p:nvPr>
        </p:nvSpPr>
        <p:spPr bwMode="auto">
          <a:xfrm>
            <a:off x="3973513" y="0"/>
            <a:ext cx="3036887" cy="465138"/>
          </a:xfrm>
          <a:prstGeom prst="rect">
            <a:avLst/>
          </a:prstGeom>
          <a:noFill/>
          <a:ln>
            <a:noFill/>
          </a:ln>
          <a:effectLst/>
        </p:spPr>
        <p:txBody>
          <a:bodyPr vert="horz" wrap="square" lIns="92446" tIns="46223" rIns="92446" bIns="46223" numCol="1" anchor="t" anchorCtr="0" compatLnSpc="1">
            <a:prstTxWarp prst="textNoShape">
              <a:avLst/>
            </a:prstTxWarp>
          </a:bodyPr>
          <a:lstStyle>
            <a:lvl1pPr algn="r" eaLnBrk="1" fontAlgn="auto" hangingPunct="1">
              <a:spcBef>
                <a:spcPts val="0"/>
              </a:spcBef>
              <a:spcAft>
                <a:spcPts val="0"/>
              </a:spcAft>
              <a:defRPr sz="1200">
                <a:latin typeface="Palatino Linotype"/>
                <a:ea typeface="+mn-ea"/>
              </a:defRPr>
            </a:lvl1pPr>
          </a:lstStyle>
          <a:p>
            <a:pPr>
              <a:defRPr/>
            </a:pPr>
            <a:endParaRPr lang="en-US"/>
          </a:p>
        </p:txBody>
      </p:sp>
      <p:sp>
        <p:nvSpPr>
          <p:cNvPr id="9220" name="Rectangle 1028"/>
          <p:cNvSpPr>
            <a:spLocks noGrp="1" noChangeArrowheads="1"/>
          </p:cNvSpPr>
          <p:nvPr>
            <p:ph type="ftr" sz="quarter" idx="2"/>
          </p:nvPr>
        </p:nvSpPr>
        <p:spPr bwMode="auto">
          <a:xfrm>
            <a:off x="0" y="8831263"/>
            <a:ext cx="3038475" cy="465137"/>
          </a:xfrm>
          <a:prstGeom prst="rect">
            <a:avLst/>
          </a:prstGeom>
          <a:noFill/>
          <a:ln>
            <a:noFill/>
          </a:ln>
          <a:effectLst/>
        </p:spPr>
        <p:txBody>
          <a:bodyPr vert="horz" wrap="square" lIns="92446" tIns="46223" rIns="92446" bIns="46223" numCol="1" anchor="b" anchorCtr="0" compatLnSpc="1">
            <a:prstTxWarp prst="textNoShape">
              <a:avLst/>
            </a:prstTxWarp>
          </a:bodyPr>
          <a:lstStyle>
            <a:lvl1pPr eaLnBrk="1" fontAlgn="auto" hangingPunct="1">
              <a:spcBef>
                <a:spcPts val="0"/>
              </a:spcBef>
              <a:spcAft>
                <a:spcPts val="0"/>
              </a:spcAft>
              <a:defRPr sz="1200">
                <a:latin typeface="Palatino Linotype"/>
                <a:ea typeface="+mn-ea"/>
              </a:defRPr>
            </a:lvl1pPr>
          </a:lstStyle>
          <a:p>
            <a:pPr>
              <a:defRPr/>
            </a:pPr>
            <a:endParaRPr lang="en-US"/>
          </a:p>
        </p:txBody>
      </p:sp>
      <p:sp>
        <p:nvSpPr>
          <p:cNvPr id="9221" name="Rectangle 1029"/>
          <p:cNvSpPr>
            <a:spLocks noGrp="1" noChangeArrowheads="1"/>
          </p:cNvSpPr>
          <p:nvPr>
            <p:ph type="sldNum" sz="quarter" idx="3"/>
          </p:nvPr>
        </p:nvSpPr>
        <p:spPr bwMode="auto">
          <a:xfrm>
            <a:off x="3973513" y="8831263"/>
            <a:ext cx="3036887" cy="465137"/>
          </a:xfrm>
          <a:prstGeom prst="rect">
            <a:avLst/>
          </a:prstGeom>
          <a:noFill/>
          <a:ln>
            <a:noFill/>
          </a:ln>
          <a:effectLst/>
        </p:spPr>
        <p:txBody>
          <a:bodyPr vert="horz" wrap="square" lIns="92446" tIns="46223" rIns="92446" bIns="46223" numCol="1" anchor="b" anchorCtr="0" compatLnSpc="1">
            <a:prstTxWarp prst="textNoShape">
              <a:avLst/>
            </a:prstTxWarp>
          </a:bodyPr>
          <a:lstStyle>
            <a:lvl1pPr algn="r" eaLnBrk="1" hangingPunct="1">
              <a:defRPr sz="1200">
                <a:latin typeface="Palatino Linotype" panose="02040502050505030304" pitchFamily="18" charset="0"/>
              </a:defRPr>
            </a:lvl1pPr>
          </a:lstStyle>
          <a:p>
            <a:fld id="{A9E93616-6ADD-4357-AB72-AC5737B5CA77}"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5453063" cy="465138"/>
          </a:xfrm>
          <a:prstGeom prst="rect">
            <a:avLst/>
          </a:prstGeom>
          <a:noFill/>
          <a:ln>
            <a:noFill/>
          </a:ln>
          <a:effectLst/>
        </p:spPr>
        <p:txBody>
          <a:bodyPr vert="horz" wrap="square" lIns="92446" tIns="46223" rIns="92446" bIns="46223" numCol="1" anchor="t" anchorCtr="0" compatLnSpc="1">
            <a:prstTxWarp prst="textNoShape">
              <a:avLst/>
            </a:prstTxWarp>
          </a:bodyPr>
          <a:lstStyle>
            <a:lvl1pPr algn="r" eaLnBrk="1" fontAlgn="auto" hangingPunct="1">
              <a:spcBef>
                <a:spcPts val="0"/>
              </a:spcBef>
              <a:spcAft>
                <a:spcPts val="0"/>
              </a:spcAft>
              <a:defRPr sz="1400" b="1">
                <a:latin typeface="Palatino Linotype"/>
                <a:ea typeface="+mn-ea"/>
              </a:defRPr>
            </a:lvl1pPr>
          </a:lstStyle>
          <a:p>
            <a:pPr>
              <a:defRPr/>
            </a:pPr>
            <a:r>
              <a:rPr lang="en-US"/>
              <a:t>Course Title</a:t>
            </a:r>
          </a:p>
        </p:txBody>
      </p:sp>
      <p:sp>
        <p:nvSpPr>
          <p:cNvPr id="15363" name="Rectangle 4"/>
          <p:cNvSpPr>
            <a:spLocks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35038" y="4338638"/>
            <a:ext cx="5140325" cy="1316037"/>
          </a:xfrm>
          <a:prstGeom prst="rect">
            <a:avLst/>
          </a:prstGeom>
          <a:noFill/>
          <a:ln>
            <a:noFill/>
          </a:ln>
          <a:effectLst/>
        </p:spPr>
        <p:txBody>
          <a:bodyPr vert="horz" wrap="square" lIns="92446" tIns="46223" rIns="92446" bIns="46223"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150" name="Rectangle 6"/>
          <p:cNvSpPr>
            <a:spLocks noGrp="1" noChangeArrowheads="1"/>
          </p:cNvSpPr>
          <p:nvPr>
            <p:ph type="ftr" sz="quarter" idx="4"/>
          </p:nvPr>
        </p:nvSpPr>
        <p:spPr bwMode="auto">
          <a:xfrm>
            <a:off x="0" y="8831263"/>
            <a:ext cx="7010400" cy="465137"/>
          </a:xfrm>
          <a:prstGeom prst="rect">
            <a:avLst/>
          </a:prstGeom>
          <a:noFill/>
          <a:ln>
            <a:noFill/>
          </a:ln>
          <a:effectLst/>
        </p:spPr>
        <p:txBody>
          <a:bodyPr vert="horz" wrap="square" lIns="92446" tIns="46223" rIns="92446" bIns="46223" numCol="1" anchor="b" anchorCtr="0" compatLnSpc="1">
            <a:prstTxWarp prst="textNoShape">
              <a:avLst/>
            </a:prstTxWarp>
          </a:bodyPr>
          <a:lstStyle>
            <a:lvl1pPr algn="ctr" eaLnBrk="1" fontAlgn="auto" hangingPunct="1">
              <a:spcBef>
                <a:spcPts val="0"/>
              </a:spcBef>
              <a:spcAft>
                <a:spcPts val="0"/>
              </a:spcAft>
              <a:defRPr sz="1200">
                <a:latin typeface="Palatino Linotype"/>
                <a:ea typeface="+mn-ea"/>
              </a:defRPr>
            </a:lvl1pPr>
          </a:lstStyle>
          <a:p>
            <a:pPr>
              <a:defRPr/>
            </a:pPr>
            <a:r>
              <a:rPr lang="en-US"/>
              <a:t>114 Edinburgh South Dr., Suite 104     l     P.O. Box 5488     l     Cary, NC 27511</a:t>
            </a:r>
          </a:p>
          <a:p>
            <a:pPr>
              <a:defRPr/>
            </a:pPr>
            <a:r>
              <a:rPr lang="en-US"/>
              <a:t>Phone: 919.816.1750     l     </a:t>
            </a:r>
            <a:r>
              <a:rPr lang="en-US" err="1"/>
              <a:t>www.aspetech.com</a:t>
            </a:r>
            <a:r>
              <a:rPr lang="en-US"/>
              <a:t>     l     Fax: 919.816.1710</a:t>
            </a:r>
          </a:p>
        </p:txBody>
      </p:sp>
      <p:sp>
        <p:nvSpPr>
          <p:cNvPr id="6151" name="Rectangle 7"/>
          <p:cNvSpPr>
            <a:spLocks noGrp="1" noChangeArrowheads="1"/>
          </p:cNvSpPr>
          <p:nvPr>
            <p:ph type="sldNum" sz="quarter" idx="5"/>
          </p:nvPr>
        </p:nvSpPr>
        <p:spPr bwMode="auto">
          <a:xfrm>
            <a:off x="3973513" y="0"/>
            <a:ext cx="3036887" cy="465138"/>
          </a:xfrm>
          <a:prstGeom prst="rect">
            <a:avLst/>
          </a:prstGeom>
          <a:noFill/>
          <a:ln>
            <a:noFill/>
          </a:ln>
          <a:effectLst/>
        </p:spPr>
        <p:txBody>
          <a:bodyPr vert="horz" wrap="square" lIns="92446" tIns="46223" rIns="92446" bIns="46223" numCol="1" anchor="b" anchorCtr="0" compatLnSpc="1">
            <a:prstTxWarp prst="textNoShape">
              <a:avLst/>
            </a:prstTxWarp>
          </a:bodyPr>
          <a:lstStyle>
            <a:lvl1pPr algn="r" eaLnBrk="1" hangingPunct="1">
              <a:defRPr sz="1200" b="1">
                <a:latin typeface="Palatino Linotype" panose="02040502050505030304" pitchFamily="18" charset="0"/>
              </a:defRPr>
            </a:lvl1pPr>
          </a:lstStyle>
          <a:p>
            <a:fld id="{6C4DC416-3B70-4B49-AD7C-941D146CB9CA}" type="slidenum">
              <a:rPr lang="en-US" altLang="en-US"/>
              <a:pPr/>
              <a:t>‹#›</a:t>
            </a:fld>
            <a:endParaRPr lang="en-US" altLang="en-US"/>
          </a:p>
        </p:txBody>
      </p:sp>
      <p:sp>
        <p:nvSpPr>
          <p:cNvPr id="15367" name="Line 8"/>
          <p:cNvSpPr>
            <a:spLocks noChangeShapeType="1"/>
          </p:cNvSpPr>
          <p:nvPr/>
        </p:nvSpPr>
        <p:spPr bwMode="auto">
          <a:xfrm>
            <a:off x="701675" y="6507163"/>
            <a:ext cx="5608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446" tIns="46223" rIns="92446" bIns="46223"/>
          <a:lstStyle/>
          <a:p>
            <a:endParaRPr lang="en-US"/>
          </a:p>
        </p:txBody>
      </p:sp>
      <p:sp>
        <p:nvSpPr>
          <p:cNvPr id="15368" name="Line 9"/>
          <p:cNvSpPr>
            <a:spLocks noChangeShapeType="1"/>
          </p:cNvSpPr>
          <p:nvPr/>
        </p:nvSpPr>
        <p:spPr bwMode="auto">
          <a:xfrm>
            <a:off x="701675" y="6894513"/>
            <a:ext cx="5608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446" tIns="46223" rIns="92446" bIns="46223"/>
          <a:lstStyle/>
          <a:p>
            <a:endParaRPr lang="en-US"/>
          </a:p>
        </p:txBody>
      </p:sp>
      <p:sp>
        <p:nvSpPr>
          <p:cNvPr id="15369" name="Line 14"/>
          <p:cNvSpPr>
            <a:spLocks noChangeShapeType="1"/>
          </p:cNvSpPr>
          <p:nvPr/>
        </p:nvSpPr>
        <p:spPr bwMode="auto">
          <a:xfrm>
            <a:off x="701675" y="7281863"/>
            <a:ext cx="5608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446" tIns="46223" rIns="92446" bIns="46223"/>
          <a:lstStyle/>
          <a:p>
            <a:endParaRPr lang="en-US"/>
          </a:p>
        </p:txBody>
      </p:sp>
      <p:sp>
        <p:nvSpPr>
          <p:cNvPr id="15370" name="Line 17"/>
          <p:cNvSpPr>
            <a:spLocks noChangeShapeType="1"/>
          </p:cNvSpPr>
          <p:nvPr/>
        </p:nvSpPr>
        <p:spPr bwMode="auto">
          <a:xfrm>
            <a:off x="701675" y="7669213"/>
            <a:ext cx="5608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446" tIns="46223" rIns="92446" bIns="46223"/>
          <a:lstStyle/>
          <a:p>
            <a:endParaRPr lang="en-US"/>
          </a:p>
        </p:txBody>
      </p:sp>
      <p:sp>
        <p:nvSpPr>
          <p:cNvPr id="15371" name="Line 20"/>
          <p:cNvSpPr>
            <a:spLocks noChangeShapeType="1"/>
          </p:cNvSpPr>
          <p:nvPr/>
        </p:nvSpPr>
        <p:spPr bwMode="auto">
          <a:xfrm>
            <a:off x="701675" y="8056563"/>
            <a:ext cx="5608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446" tIns="46223" rIns="92446" bIns="46223"/>
          <a:lstStyle/>
          <a:p>
            <a:endParaRPr lang="en-US"/>
          </a:p>
        </p:txBody>
      </p:sp>
      <p:sp>
        <p:nvSpPr>
          <p:cNvPr id="15372" name="Line 23"/>
          <p:cNvSpPr>
            <a:spLocks noChangeShapeType="1"/>
          </p:cNvSpPr>
          <p:nvPr/>
        </p:nvSpPr>
        <p:spPr bwMode="auto">
          <a:xfrm>
            <a:off x="701675" y="8443913"/>
            <a:ext cx="5608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446" tIns="46223" rIns="92446" bIns="46223"/>
          <a:lstStyle/>
          <a:p>
            <a:endParaRPr lang="en-US"/>
          </a:p>
        </p:txBody>
      </p:sp>
      <p:sp>
        <p:nvSpPr>
          <p:cNvPr id="15373" name="Line 25"/>
          <p:cNvSpPr>
            <a:spLocks noChangeShapeType="1"/>
          </p:cNvSpPr>
          <p:nvPr/>
        </p:nvSpPr>
        <p:spPr bwMode="auto">
          <a:xfrm>
            <a:off x="701675" y="6119813"/>
            <a:ext cx="5608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446" tIns="46223" rIns="92446" bIns="46223"/>
          <a:lstStyle/>
          <a:p>
            <a:endParaRPr lang="en-US"/>
          </a:p>
        </p:txBody>
      </p:sp>
    </p:spTree>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Palatino Linotype"/>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Palatino Linotype"/>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Palatino Linotype"/>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Palatino Linotype"/>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Palatino Linotype"/>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t>Course Title</a:t>
            </a:r>
          </a:p>
        </p:txBody>
      </p:sp>
      <p:sp>
        <p:nvSpPr>
          <p:cNvPr id="18435" name="Rectangle 6"/>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t>114 Edinburgh South Dr., Suite 104     l     P.O. Box 5488     l     Cary, NC 27511</a:t>
            </a:r>
          </a:p>
          <a:p>
            <a:pPr fontAlgn="base">
              <a:spcBef>
                <a:spcPct val="0"/>
              </a:spcBef>
              <a:spcAft>
                <a:spcPct val="0"/>
              </a:spcAft>
            </a:pPr>
            <a:r>
              <a:rPr lang="en-US" altLang="en-US" smtClean="0"/>
              <a:t>Phone: 919.816.1750     l     www.aspetech.com     l     Fax: 919.816.1710</a:t>
            </a:r>
          </a:p>
        </p:txBody>
      </p:sp>
      <p:sp>
        <p:nvSpPr>
          <p:cNvPr id="1843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BFE363B2-59B8-4A6F-869E-4D34BCE0ECBB}" type="slidenum">
              <a:rPr lang="en-US" altLang="en-US"/>
              <a:pPr>
                <a:spcBef>
                  <a:spcPct val="0"/>
                </a:spcBef>
              </a:pPr>
              <a:t>1</a:t>
            </a:fld>
            <a:endParaRPr lang="en-US" altLang="en-US"/>
          </a:p>
        </p:txBody>
      </p:sp>
      <p:sp>
        <p:nvSpPr>
          <p:cNvPr id="18437" name="Rectangle 2"/>
          <p:cNvSpPr>
            <a:spLocks noChangeArrowheads="1" noTextEdit="1"/>
          </p:cNvSpPr>
          <p:nvPr>
            <p:ph type="sldImg"/>
          </p:nvPr>
        </p:nvSpPr>
        <p:spPr>
          <a:ln/>
        </p:spPr>
      </p:sp>
      <p:sp>
        <p:nvSpPr>
          <p:cNvPr id="1843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Palatino Linotype" panose="0204050205050503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ChangeArrowheads="1" noTextEdit="1"/>
          </p:cNvSpPr>
          <p:nvPr>
            <p:ph type="sldImg"/>
          </p:nvPr>
        </p:nvSpPr>
        <p:spPr>
          <a:ln/>
        </p:spPr>
      </p:sp>
      <p:sp>
        <p:nvSpPr>
          <p:cNvPr id="440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
        <p:nvSpPr>
          <p:cNvPr id="44036" name="Header Placeholder 3"/>
          <p:cNvSpPr>
            <a:spLocks noGrp="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t>Course Title</a:t>
            </a:r>
          </a:p>
        </p:txBody>
      </p:sp>
      <p:sp>
        <p:nvSpPr>
          <p:cNvPr id="44037"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t>114 Edinburgh South Dr., Suite 104     l     P.O. Box 5488     l     Cary, NC 27511</a:t>
            </a:r>
          </a:p>
          <a:p>
            <a:pPr fontAlgn="base">
              <a:spcBef>
                <a:spcPct val="0"/>
              </a:spcBef>
              <a:spcAft>
                <a:spcPct val="0"/>
              </a:spcAft>
            </a:pPr>
            <a:r>
              <a:rPr lang="en-US" altLang="en-US" smtClean="0"/>
              <a:t>Phone: 919.816.1750     l     www.aspetech.com     l     Fax: 919.816.1710</a:t>
            </a:r>
          </a:p>
        </p:txBody>
      </p:sp>
      <p:sp>
        <p:nvSpPr>
          <p:cNvPr id="44038"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166DFBB2-F146-4BAE-9ADA-869F83C7F4E6}" type="slidenum">
              <a:rPr lang="en-US" altLang="en-US"/>
              <a:pPr>
                <a:spcBef>
                  <a:spcPct val="0"/>
                </a:spcBef>
              </a:pPr>
              <a:t>17</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ChangeArrowheads="1" noTextEdit="1"/>
          </p:cNvSpPr>
          <p:nvPr>
            <p:ph type="sldImg"/>
          </p:nvPr>
        </p:nvSpPr>
        <p:spPr>
          <a:ln/>
        </p:spPr>
      </p:sp>
      <p:sp>
        <p:nvSpPr>
          <p:cNvPr id="460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
        <p:nvSpPr>
          <p:cNvPr id="46084" name="Header Placeholder 3"/>
          <p:cNvSpPr>
            <a:spLocks noGrp="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t>Course Title</a:t>
            </a:r>
          </a:p>
        </p:txBody>
      </p:sp>
      <p:sp>
        <p:nvSpPr>
          <p:cNvPr id="46085"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t>114 Edinburgh South Dr., Suite 104     l     P.O. Box 5488     l     Cary, NC 27511</a:t>
            </a:r>
          </a:p>
          <a:p>
            <a:pPr fontAlgn="base">
              <a:spcBef>
                <a:spcPct val="0"/>
              </a:spcBef>
              <a:spcAft>
                <a:spcPct val="0"/>
              </a:spcAft>
            </a:pPr>
            <a:r>
              <a:rPr lang="en-US" altLang="en-US" smtClean="0"/>
              <a:t>Phone: 919.816.1750     l     www.aspetech.com     l     Fax: 919.816.1710</a:t>
            </a:r>
          </a:p>
        </p:txBody>
      </p:sp>
      <p:sp>
        <p:nvSpPr>
          <p:cNvPr id="46086"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629958CF-E9A9-48F7-ACF7-C7CE71F91F76}" type="slidenum">
              <a:rPr lang="en-US" altLang="en-US"/>
              <a:pPr>
                <a:spcBef>
                  <a:spcPct val="0"/>
                </a:spcBef>
              </a:pPr>
              <a:t>18</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3"/>
          <p:cNvSpPr>
            <a:spLocks noGrp="1" noRot="1" noChangeAspect="1" noChangeArrowheads="1" noTextEdit="1"/>
          </p:cNvSpPr>
          <p:nvPr>
            <p:ph type="sldImg"/>
          </p:nvPr>
        </p:nvSpPr>
        <p:spPr>
          <a:xfrm>
            <a:off x="322263" y="330200"/>
            <a:ext cx="6345237" cy="4757738"/>
          </a:xfrm>
          <a:ln/>
        </p:spPr>
      </p:sp>
      <p:sp>
        <p:nvSpPr>
          <p:cNvPr id="5" name="Notes Placeholder 4"/>
          <p:cNvSpPr>
            <a:spLocks noGrp="1"/>
          </p:cNvSpPr>
          <p:nvPr>
            <p:ph type="body" idx="1"/>
          </p:nvPr>
        </p:nvSpPr>
        <p:spPr>
          <a:xfrm>
            <a:off x="357188" y="5702300"/>
            <a:ext cx="6278562" cy="2895600"/>
          </a:xfrm>
        </p:spPr>
        <p:txBody>
          <a:bodyPr lIns="88136" tIns="44068" rIns="88136" bIns="44068"/>
          <a:lstStyle/>
          <a:p>
            <a:pPr>
              <a:defRPr/>
            </a:pPr>
            <a:r>
              <a:rPr lang="en-US" dirty="0"/>
              <a:t>Notes:</a:t>
            </a:r>
          </a:p>
          <a:p>
            <a:pPr marL="169718" indent="-169718">
              <a:buFontTx/>
              <a:buChar char="-"/>
              <a:defRPr/>
            </a:pPr>
            <a:r>
              <a:rPr lang="en-US" b="1" i="1" dirty="0"/>
              <a:t>What is Value Management?</a:t>
            </a:r>
          </a:p>
          <a:p>
            <a:pPr marL="169718" indent="-169718">
              <a:buFontTx/>
              <a:buChar char="-"/>
              <a:defRPr/>
            </a:pPr>
            <a:r>
              <a:rPr lang="en-US" dirty="0"/>
              <a:t>We often focus on the Agile processes and the delivery of working software but there is a real discipline in managing the value that we derive from initiatives.</a:t>
            </a:r>
          </a:p>
          <a:p>
            <a:pPr marL="169718" indent="-169718">
              <a:buFontTx/>
              <a:buChar char="-"/>
              <a:defRPr/>
            </a:pPr>
            <a:r>
              <a:rPr lang="en-US" dirty="0"/>
              <a:t>In this course we will focus on the management of value, ensuring that we provide the right guidance to our teams so they can produce the right software and maximize customer value.</a:t>
            </a:r>
          </a:p>
          <a:p>
            <a:pPr marL="169718" indent="-169718">
              <a:buFontTx/>
              <a:buChar char="-"/>
              <a:defRPr/>
            </a:pPr>
            <a:r>
              <a:rPr lang="en-US" dirty="0"/>
              <a:t>As organizations, we often lose sight of what we really want to achieve with our initiatives – generate value.</a:t>
            </a:r>
          </a:p>
          <a:p>
            <a:pPr>
              <a:defRPr/>
            </a:pPr>
            <a:endParaRPr lang="en-US" dirty="0"/>
          </a:p>
          <a:p>
            <a:pPr>
              <a:defRPr/>
            </a:pPr>
            <a:r>
              <a:rPr lang="en-US" dirty="0"/>
              <a:t>Learning Objectives:</a:t>
            </a:r>
          </a:p>
          <a:p>
            <a:pPr>
              <a:defRPr/>
            </a:pPr>
            <a:r>
              <a:rPr lang="en-US" dirty="0"/>
              <a:t>1	Value Management as an Agile Discipline and Craft   0.5	</a:t>
            </a:r>
          </a:p>
          <a:p>
            <a:pPr>
              <a:defRPr/>
            </a:pPr>
            <a:r>
              <a:rPr lang="en-US" dirty="0"/>
              <a:t>	1.1	The Need for Value Management</a:t>
            </a:r>
          </a:p>
          <a:p>
            <a:pPr>
              <a:defRPr/>
            </a:pPr>
            <a:r>
              <a:rPr lang="en-US" dirty="0"/>
              <a:t>		1.1.1	What is Value Management	</a:t>
            </a:r>
          </a:p>
          <a:p>
            <a:pPr marL="1527465" lvl="3" indent="-169718">
              <a:buFontTx/>
              <a:buChar char="-"/>
              <a:defRPr/>
            </a:pPr>
            <a:r>
              <a:rPr lang="en-US" dirty="0"/>
              <a:t>Many organizations lose sight of value in their initiatives.  While there are a variety of roles who are in theory tasked with ensuring value is delivered often the responsibility ends up being diluted and not focused on.</a:t>
            </a:r>
          </a:p>
          <a:p>
            <a:pPr marL="1527465" lvl="3" indent="-169718">
              <a:buFontTx/>
              <a:buChar char="-"/>
              <a:defRPr/>
            </a:pPr>
            <a:r>
              <a:rPr lang="en-US" dirty="0"/>
              <a:t>The purpose of this LO is to introduce the learner to the concept of value management as a distinct discipline which applies at many levels, crosses many initiatives and may be embodied in many roles.</a:t>
            </a:r>
          </a:p>
          <a:p>
            <a:pPr marL="1527465" lvl="3" indent="-169718">
              <a:buFontTx/>
              <a:buChar char="-"/>
              <a:defRPr/>
            </a:pPr>
            <a:r>
              <a:rPr lang="en-US" dirty="0"/>
              <a:t>To be acceptable this LO should introduce the learner to the concepts  of value management and the ideas of many different aspects of value. (Possibly through an interactive activity)</a:t>
            </a:r>
          </a:p>
          <a:p>
            <a:pPr>
              <a:defRPr/>
            </a:pPr>
            <a:endParaRPr lang="en-US" dirty="0"/>
          </a:p>
          <a:p>
            <a:pPr>
              <a:defRPr/>
            </a:pPr>
            <a:r>
              <a:rPr lang="en-US" dirty="0"/>
              <a:t>Source:</a:t>
            </a:r>
          </a:p>
          <a:p>
            <a:pPr>
              <a:defRPr/>
            </a:pPr>
            <a:r>
              <a:rPr lang="en-US" dirty="0"/>
              <a:t>- Image: Microsoft clip art</a:t>
            </a:r>
          </a:p>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3"/>
          <p:cNvSpPr>
            <a:spLocks noGrp="1" noRot="1" noChangeAspect="1" noChangeArrowheads="1" noTextEdit="1"/>
          </p:cNvSpPr>
          <p:nvPr>
            <p:ph type="sldImg"/>
          </p:nvPr>
        </p:nvSpPr>
        <p:spPr>
          <a:xfrm>
            <a:off x="322263" y="330200"/>
            <a:ext cx="6345237" cy="4757738"/>
          </a:xfrm>
          <a:ln/>
        </p:spPr>
      </p:sp>
      <p:sp>
        <p:nvSpPr>
          <p:cNvPr id="5" name="Notes Placeholder 4"/>
          <p:cNvSpPr>
            <a:spLocks noGrp="1"/>
          </p:cNvSpPr>
          <p:nvPr>
            <p:ph type="body" idx="1"/>
          </p:nvPr>
        </p:nvSpPr>
        <p:spPr>
          <a:xfrm>
            <a:off x="357188" y="5702300"/>
            <a:ext cx="6278562" cy="2895600"/>
          </a:xfrm>
        </p:spPr>
        <p:txBody>
          <a:bodyPr lIns="88136" tIns="44068" rIns="88136" bIns="44068"/>
          <a:lstStyle/>
          <a:p>
            <a:pPr>
              <a:defRPr/>
            </a:pPr>
            <a:r>
              <a:rPr lang="en-US" dirty="0"/>
              <a:t>Notes:</a:t>
            </a:r>
          </a:p>
          <a:p>
            <a:pPr marL="169718" indent="-169718">
              <a:buFontTx/>
              <a:buChar char="-"/>
              <a:defRPr/>
            </a:pPr>
            <a:r>
              <a:rPr lang="en-US" b="1" i="1" dirty="0"/>
              <a:t>Managing Value Pitfalls</a:t>
            </a:r>
          </a:p>
          <a:p>
            <a:pPr marL="169718" indent="-169718">
              <a:buFontTx/>
              <a:buChar char="-"/>
              <a:defRPr/>
            </a:pPr>
            <a:r>
              <a:rPr lang="en-US" dirty="0"/>
              <a:t>There are many different pitfalls in managing value across organizations. Here’s a few:</a:t>
            </a:r>
          </a:p>
          <a:p>
            <a:pPr>
              <a:defRPr/>
            </a:pPr>
            <a:endParaRPr lang="en-US" dirty="0"/>
          </a:p>
          <a:p>
            <a:pPr>
              <a:defRPr/>
            </a:pPr>
            <a:r>
              <a:rPr lang="en-US" dirty="0"/>
              <a:t>Learning Objectives:</a:t>
            </a:r>
          </a:p>
          <a:p>
            <a:pPr>
              <a:defRPr/>
            </a:pPr>
            <a:r>
              <a:rPr lang="en-US" dirty="0"/>
              <a:t>1	Value Management as an Agile Discipline and Craft   0.5	</a:t>
            </a:r>
          </a:p>
          <a:p>
            <a:pPr>
              <a:defRPr/>
            </a:pPr>
            <a:r>
              <a:rPr lang="en-US" dirty="0"/>
              <a:t>	1.1	The Need for Value Management</a:t>
            </a:r>
          </a:p>
          <a:p>
            <a:pPr>
              <a:defRPr/>
            </a:pPr>
            <a:r>
              <a:rPr lang="en-US" dirty="0"/>
              <a:t>		1.1.1	What is Value Management	</a:t>
            </a:r>
          </a:p>
          <a:p>
            <a:pPr marL="1527465" lvl="3" indent="-169718">
              <a:buFontTx/>
              <a:buChar char="-"/>
              <a:defRPr/>
            </a:pPr>
            <a:r>
              <a:rPr lang="en-US" dirty="0"/>
              <a:t>Many organizations lose sight of value in their initiatives.  While there are a variety of roles who are in theory tasked with ensuring value is delivered often the responsibility ends up being diluted and not focused on.</a:t>
            </a:r>
          </a:p>
          <a:p>
            <a:pPr marL="1527465" lvl="3" indent="-169718">
              <a:buFontTx/>
              <a:buChar char="-"/>
              <a:defRPr/>
            </a:pPr>
            <a:r>
              <a:rPr lang="en-US" dirty="0"/>
              <a:t>The purpose of this LO is to introduce the learner to the concept of value management as a distinct discipline which applies at many levels, crosses many initiatives and may be embodied in many roles.</a:t>
            </a:r>
          </a:p>
          <a:p>
            <a:pPr marL="1527465" lvl="3" indent="-169718">
              <a:buFontTx/>
              <a:buChar char="-"/>
              <a:defRPr/>
            </a:pPr>
            <a:r>
              <a:rPr lang="en-US" dirty="0"/>
              <a:t>To be acceptable this LO should introduce the learner to the concepts  of value management and the ideas of many different aspects of value. (Possibly through an interactive activity)</a:t>
            </a:r>
          </a:p>
          <a:p>
            <a:pPr>
              <a:defRPr/>
            </a:pPr>
            <a:endParaRPr lang="en-US" dirty="0"/>
          </a:p>
          <a:p>
            <a:pPr>
              <a:defRPr/>
            </a:pPr>
            <a:r>
              <a:rPr lang="en-US" dirty="0"/>
              <a:t>Source:</a:t>
            </a:r>
          </a:p>
          <a:p>
            <a:pPr>
              <a:defRPr/>
            </a:pPr>
            <a:r>
              <a:rPr lang="en-US" dirty="0"/>
              <a:t>- Image: Microsoft clip art</a:t>
            </a:r>
          </a:p>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ChangeArrowheads="1" noTextEdit="1"/>
          </p:cNvSpPr>
          <p:nvPr>
            <p:ph type="sldImg"/>
          </p:nvPr>
        </p:nvSpPr>
        <p:spPr>
          <a:xfrm>
            <a:off x="692150" y="330200"/>
            <a:ext cx="5626100" cy="4219575"/>
          </a:xfrm>
          <a:ln/>
        </p:spPr>
      </p:sp>
      <p:sp>
        <p:nvSpPr>
          <p:cNvPr id="3" name="Notes Placeholder 2"/>
          <p:cNvSpPr>
            <a:spLocks noGrp="1"/>
          </p:cNvSpPr>
          <p:nvPr>
            <p:ph type="body" idx="1"/>
          </p:nvPr>
        </p:nvSpPr>
        <p:spPr>
          <a:xfrm>
            <a:off x="385763" y="4684713"/>
            <a:ext cx="6373812" cy="4214812"/>
          </a:xfrm>
          <a:solidFill>
            <a:srgbClr val="FFFFFF"/>
          </a:solidFill>
        </p:spPr>
        <p:txBody>
          <a:bodyPr lIns="92277" tIns="46138" rIns="92277" bIns="46138">
            <a:noAutofit/>
          </a:bodyPr>
          <a:lstStyle/>
          <a:p>
            <a:pPr>
              <a:defRPr/>
            </a:pPr>
            <a:r>
              <a:rPr lang="en-US" dirty="0"/>
              <a:t>Notes:</a:t>
            </a:r>
          </a:p>
          <a:p>
            <a:pPr marL="282864" indent="-169718">
              <a:buFontTx/>
              <a:buChar char="-"/>
              <a:defRPr/>
            </a:pPr>
            <a:r>
              <a:rPr lang="en-US" kern="0" dirty="0"/>
              <a:t>Business Stewardship: work done at the level of a single initiative/project/team</a:t>
            </a:r>
          </a:p>
          <a:p>
            <a:pPr marL="282864" indent="-169718">
              <a:buFontTx/>
              <a:buChar char="-"/>
              <a:defRPr/>
            </a:pPr>
            <a:r>
              <a:rPr lang="en-US" kern="0" dirty="0"/>
              <a:t>Value Management: applies to a wider Portfolio level focus</a:t>
            </a:r>
          </a:p>
          <a:p>
            <a:pPr>
              <a:defRPr/>
            </a:pPr>
            <a:endParaRPr lang="en-US" dirty="0"/>
          </a:p>
          <a:p>
            <a:pPr>
              <a:defRPr/>
            </a:pPr>
            <a:r>
              <a:rPr lang="en-US" dirty="0"/>
              <a:t>Learning Objectives:</a:t>
            </a:r>
          </a:p>
          <a:p>
            <a:pPr>
              <a:defRPr/>
            </a:pPr>
            <a:r>
              <a:rPr lang="en-US" dirty="0"/>
              <a:t>1	Value Management as an Agile Discipline and Craft   0.5	</a:t>
            </a:r>
          </a:p>
          <a:p>
            <a:pPr>
              <a:defRPr/>
            </a:pPr>
            <a:r>
              <a:rPr lang="en-US" dirty="0"/>
              <a:t>	1.1	The Need for Value Management</a:t>
            </a:r>
          </a:p>
          <a:p>
            <a:pPr>
              <a:defRPr/>
            </a:pPr>
            <a:r>
              <a:rPr lang="en-US" dirty="0"/>
              <a:t>		1.1.2	Levels of Value Management	</a:t>
            </a:r>
          </a:p>
          <a:p>
            <a:pPr marL="1527465" lvl="3" indent="-169718">
              <a:buFontTx/>
              <a:buChar char="-"/>
              <a:defRPr/>
            </a:pPr>
            <a:r>
              <a:rPr lang="en-US" dirty="0"/>
              <a:t>Value Management occurs at multiple levels.  </a:t>
            </a:r>
            <a:r>
              <a:rPr lang="en-US" dirty="0" err="1"/>
              <a:t>ICAgile</a:t>
            </a:r>
            <a:r>
              <a:rPr lang="en-US" dirty="0"/>
              <a:t> uses the term Business Stewardship to refer to work done at the level of a single initiative/project/team and Value Management to apply to a wider Portfolio level focus</a:t>
            </a:r>
          </a:p>
          <a:p>
            <a:pPr marL="1527465" lvl="3" indent="-169718">
              <a:buFontTx/>
              <a:buChar char="-"/>
              <a:defRPr/>
            </a:pPr>
            <a:r>
              <a:rPr lang="en-US" dirty="0"/>
              <a:t>The purpose of this LO is to introduce the learner to the two levels of value focus, the difference between organization wide portfolio focused</a:t>
            </a:r>
          </a:p>
          <a:p>
            <a:pPr marL="1527465" lvl="3" indent="-169718">
              <a:buFontTx/>
              <a:buChar char="-"/>
              <a:defRPr/>
            </a:pPr>
            <a:r>
              <a:rPr lang="en-US" dirty="0"/>
              <a:t>To be acceptable this LO should clearly distinguish the difference between the role and responsibilities of Business Value Analysis vs. Business Value Stewardship</a:t>
            </a:r>
          </a:p>
          <a:p>
            <a:pPr>
              <a:defRPr/>
            </a:pPr>
            <a:endParaRPr lang="en-US" dirty="0"/>
          </a:p>
          <a:p>
            <a:pPr>
              <a:defRPr/>
            </a:pPr>
            <a:endParaRPr lang="en-US" dirty="0"/>
          </a:p>
          <a:p>
            <a:pPr>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3"/>
          <p:cNvSpPr>
            <a:spLocks noGrp="1" noRot="1" noChangeAspect="1" noChangeArrowheads="1" noTextEdit="1"/>
          </p:cNvSpPr>
          <p:nvPr>
            <p:ph type="sldImg"/>
          </p:nvPr>
        </p:nvSpPr>
        <p:spPr>
          <a:xfrm>
            <a:off x="322263" y="330200"/>
            <a:ext cx="6345237" cy="4757738"/>
          </a:xfrm>
          <a:ln/>
        </p:spPr>
      </p:sp>
      <p:sp>
        <p:nvSpPr>
          <p:cNvPr id="54275" name="Notes Placeholder 4"/>
          <p:cNvSpPr>
            <a:spLocks noGrp="1"/>
          </p:cNvSpPr>
          <p:nvPr>
            <p:ph type="body" idx="1"/>
          </p:nvPr>
        </p:nvSpPr>
        <p:spPr>
          <a:xfrm>
            <a:off x="357188" y="5702300"/>
            <a:ext cx="6278562" cy="2895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36" tIns="44068" rIns="88136" bIns="44068"/>
          <a:lstStyle/>
          <a:p>
            <a:r>
              <a:rPr lang="en-US" altLang="en-US" smtClean="0">
                <a:latin typeface="Palatino Linotype" panose="02040502050505030304" pitchFamily="18" charset="0"/>
              </a:rPr>
              <a:t>Notes:</a:t>
            </a:r>
          </a:p>
          <a:p>
            <a:pPr marL="168275" lvl="3" indent="-168275" eaLnBrk="1" hangingPunct="1">
              <a:spcBef>
                <a:spcPct val="0"/>
              </a:spcBef>
              <a:buFontTx/>
              <a:buChar char="-"/>
            </a:pPr>
            <a:r>
              <a:rPr lang="en-US" altLang="en-US" smtClean="0">
                <a:latin typeface="Calibri" panose="020F0502020204030204" pitchFamily="34" charset="0"/>
              </a:rPr>
              <a:t>Value Management ensures the right information is available to the development team at the right level of detail at the right time so they can build the right product. --- and that value is delivered to the customer at the right time and expectations ???</a:t>
            </a:r>
            <a:endParaRPr lang="en-US" altLang="en-US" smtClean="0">
              <a:latin typeface="Palatino Linotype" panose="02040502050505030304" pitchFamily="18" charset="0"/>
            </a:endParaRPr>
          </a:p>
          <a:p>
            <a:pPr>
              <a:buFontTx/>
              <a:buChar char="-"/>
            </a:pPr>
            <a:r>
              <a:rPr lang="en-US" altLang="en-US" smtClean="0">
                <a:latin typeface="Palatino Linotype" panose="02040502050505030304" pitchFamily="18" charset="0"/>
              </a:rPr>
              <a:t>Value Management is a role, not a title like Business Analyst, Product Owner, Agile Analyst. </a:t>
            </a:r>
          </a:p>
          <a:p>
            <a:pPr>
              <a:buFontTx/>
              <a:buChar char="-"/>
            </a:pPr>
            <a:r>
              <a:rPr lang="en-US" altLang="en-US" smtClean="0">
                <a:latin typeface="Palatino Linotype" panose="02040502050505030304" pitchFamily="18" charset="0"/>
              </a:rPr>
              <a:t>It is a role that must be fulfilled to ensure value is delivered by ensures the right information is available to the development team at the right level of detail at the right time so they can build the right product and that value is delivered to the customer at the right time and expectations</a:t>
            </a:r>
          </a:p>
          <a:p>
            <a:pPr>
              <a:buFontTx/>
              <a:buChar char="-"/>
            </a:pPr>
            <a:r>
              <a:rPr lang="en-US" altLang="en-US" smtClean="0">
                <a:latin typeface="Palatino Linotype" panose="02040502050505030304" pitchFamily="18" charset="0"/>
              </a:rPr>
              <a:t>IIBA: Becoming a Business Analyst</a:t>
            </a:r>
          </a:p>
          <a:p>
            <a:pPr marL="622300" lvl="1" indent="-168275">
              <a:buFontTx/>
              <a:buChar char="-"/>
            </a:pPr>
            <a:r>
              <a:rPr lang="en-US" altLang="en-US" smtClean="0">
                <a:latin typeface="Palatino Linotype" panose="02040502050505030304" pitchFamily="18" charset="0"/>
              </a:rPr>
              <a:t>Agile Analyst</a:t>
            </a:r>
          </a:p>
          <a:p>
            <a:pPr marL="1074738" lvl="2" indent="-168275">
              <a:buFontTx/>
              <a:buChar char="-"/>
            </a:pPr>
            <a:r>
              <a:rPr lang="en-US" altLang="en-US" smtClean="0">
                <a:latin typeface="Palatino Linotype" panose="02040502050505030304" pitchFamily="18" charset="0"/>
              </a:rPr>
              <a:t>In the agile world, software requirements are developed through continual exploration of the business need. </a:t>
            </a:r>
          </a:p>
          <a:p>
            <a:pPr marL="1074738" lvl="2" indent="-168275">
              <a:buFontTx/>
              <a:buChar char="-"/>
            </a:pPr>
            <a:r>
              <a:rPr lang="en-US" altLang="en-US" smtClean="0">
                <a:latin typeface="Palatino Linotype" panose="02040502050505030304" pitchFamily="18" charset="0"/>
              </a:rPr>
              <a:t>Requirements are elicited and refined through an iterative process of planning, defining acceptance criteria, prioritizing, developing, and reviewing the results. </a:t>
            </a:r>
          </a:p>
          <a:p>
            <a:pPr marL="1074738" lvl="2" indent="-168275">
              <a:buFontTx/>
              <a:buChar char="-"/>
            </a:pPr>
            <a:r>
              <a:rPr lang="en-US" altLang="en-US" smtClean="0">
                <a:latin typeface="Palatino Linotype" panose="02040502050505030304" pitchFamily="18" charset="0"/>
              </a:rPr>
              <a:t>Throughout the iterative planning and analysis of requirements, business analysis practitioners must constantly ensure that the features requested by the users align with the product's business goals, especially as the business goals evolve and change over time.</a:t>
            </a:r>
          </a:p>
          <a:p>
            <a:pPr marL="1074738" lvl="2" indent="-168275">
              <a:buFontTx/>
              <a:buChar char="-"/>
            </a:pPr>
            <a:r>
              <a:rPr lang="en-US" altLang="en-US" smtClean="0">
                <a:latin typeface="Palatino Linotype" panose="02040502050505030304" pitchFamily="18" charset="0"/>
              </a:rPr>
              <a:t>Agile business analysis is about ensuring the right information is available to the development team in the right level of detail, at the right time, so they can build the right product.</a:t>
            </a:r>
          </a:p>
          <a:p>
            <a:pPr marL="1074738" lvl="2" indent="-168275">
              <a:buFontTx/>
              <a:buChar char="-"/>
            </a:pPr>
            <a:r>
              <a:rPr lang="en-US" altLang="en-US" smtClean="0">
                <a:latin typeface="Palatino Linotype" panose="02040502050505030304" pitchFamily="18" charset="0"/>
              </a:rPr>
              <a:t>Irrespective of job titles, business analysis is about ensuring the project is able to deliver the maximum value for customers and adapting to the evolving business needs. </a:t>
            </a:r>
          </a:p>
          <a:p>
            <a:pPr marL="1074738" lvl="2" indent="-168275">
              <a:buFontTx/>
              <a:buChar char="-"/>
            </a:pPr>
            <a:r>
              <a:rPr lang="en-US" altLang="en-US" smtClean="0">
                <a:latin typeface="Palatino Linotype" panose="02040502050505030304" pitchFamily="18" charset="0"/>
              </a:rPr>
              <a:t>When new to the Agile Analyst role, a business analyst looks for guidance from more senior Agile Analysts to ensure his/her work is complete. </a:t>
            </a:r>
          </a:p>
          <a:p>
            <a:pPr marL="1074738" lvl="2" indent="-168275">
              <a:buFontTx/>
              <a:buChar char="-"/>
            </a:pPr>
            <a:r>
              <a:rPr lang="en-US" altLang="en-US" smtClean="0">
                <a:latin typeface="Palatino Linotype" panose="02040502050505030304" pitchFamily="18" charset="0"/>
              </a:rPr>
              <a:t>This role will assist in larger projects but only with supervision.</a:t>
            </a:r>
          </a:p>
          <a:p>
            <a:endParaRPr lang="en-US" altLang="en-US" smtClean="0">
              <a:latin typeface="Palatino Linotype" panose="02040502050505030304" pitchFamily="18" charset="0"/>
            </a:endParaRPr>
          </a:p>
          <a:p>
            <a:r>
              <a:rPr lang="en-US" altLang="en-US" smtClean="0">
                <a:latin typeface="Palatino Linotype" panose="02040502050505030304" pitchFamily="18" charset="0"/>
              </a:rPr>
              <a:t>Learning Objectives:</a:t>
            </a:r>
          </a:p>
          <a:p>
            <a:r>
              <a:rPr lang="en-US" altLang="en-US" smtClean="0">
                <a:latin typeface="Palatino Linotype" panose="02040502050505030304" pitchFamily="18" charset="0"/>
              </a:rPr>
              <a:t>1	Value Management as an Agile Discipline and Craft   0.5	</a:t>
            </a:r>
          </a:p>
          <a:p>
            <a:r>
              <a:rPr lang="en-US" altLang="en-US" smtClean="0">
                <a:latin typeface="Palatino Linotype" panose="02040502050505030304" pitchFamily="18" charset="0"/>
              </a:rPr>
              <a:t>	</a:t>
            </a:r>
            <a:r>
              <a:rPr lang="en-US" altLang="en-US" smtClean="0">
                <a:latin typeface="Calibri" panose="020F0502020204030204" pitchFamily="34" charset="0"/>
              </a:rPr>
              <a:t>1.4	Role, Scope, and Diversity 	0.5		</a:t>
            </a:r>
          </a:p>
          <a:p>
            <a:r>
              <a:rPr lang="en-US" altLang="en-US" smtClean="0">
                <a:latin typeface="Calibri" panose="020F0502020204030204" pitchFamily="34" charset="0"/>
              </a:rPr>
              <a:t>		1.4.1	Role, Not Job Title 	</a:t>
            </a:r>
          </a:p>
          <a:p>
            <a:pPr marL="168275" lvl="3" indent="-168275">
              <a:buFontTx/>
              <a:buChar char="-"/>
            </a:pPr>
            <a:r>
              <a:rPr lang="en-US" altLang="en-US" smtClean="0">
                <a:latin typeface="Calibri" panose="020F0502020204030204" pitchFamily="34" charset="0"/>
              </a:rPr>
              <a:t>Value Management ensures the right information is available to the development team at the right level of detail at the right time so they can build the right product. --- and that value is delivered to the customer at the right time and expectations ???</a:t>
            </a:r>
          </a:p>
          <a:p>
            <a:pPr marL="168275" lvl="3" indent="-168275">
              <a:buFontTx/>
              <a:buChar char="-"/>
            </a:pPr>
            <a:r>
              <a:rPr lang="en-US" altLang="en-US" smtClean="0">
                <a:latin typeface="Calibri" panose="020F0502020204030204" pitchFamily="34" charset="0"/>
              </a:rPr>
              <a:t>The purpose of this LO is to understand that the scope of the role of VM&amp;BA in an Agile organization is to identify the most valuable business needs. It includes learning to  differentiate between the most valuable and the less valuable outcomes, and how to communicate valuable outcomes so that the team can deliver the right change. </a:t>
            </a:r>
          </a:p>
          <a:p>
            <a:pPr marL="168275" lvl="3" indent="-168275">
              <a:buFontTx/>
              <a:buChar char="-"/>
            </a:pPr>
            <a:r>
              <a:rPr lang="en-US" altLang="en-US" smtClean="0">
                <a:latin typeface="Calibri" panose="020F0502020204030204" pitchFamily="34" charset="0"/>
              </a:rPr>
              <a:t>To be acceptable, this LO must provide learners with the opportunity to relate or contextualize the Business Value Steward role in their own work context.</a:t>
            </a:r>
          </a:p>
          <a:p>
            <a:r>
              <a:rPr lang="en-US" altLang="en-US" smtClean="0">
                <a:latin typeface="Calibri" panose="020F0502020204030204" pitchFamily="34" charset="0"/>
              </a:rPr>
              <a:t>		</a:t>
            </a:r>
            <a:endParaRPr lang="en-US" altLang="en-US" smtClean="0">
              <a:latin typeface="Palatino Linotype" panose="02040502050505030304" pitchFamily="18" charset="0"/>
            </a:endParaRPr>
          </a:p>
          <a:p>
            <a:endParaRPr lang="en-US" altLang="en-US" smtClean="0">
              <a:latin typeface="Palatino Linotype" panose="02040502050505030304" pitchFamily="18" charset="0"/>
            </a:endParaRPr>
          </a:p>
          <a:p>
            <a:r>
              <a:rPr lang="en-US" altLang="en-US" smtClean="0">
                <a:latin typeface="Palatino Linotype" panose="02040502050505030304" pitchFamily="18" charset="0"/>
              </a:rPr>
              <a:t>Source:</a:t>
            </a:r>
          </a:p>
          <a:p>
            <a:pPr>
              <a:buFontTx/>
              <a:buChar char="-"/>
            </a:pPr>
            <a:r>
              <a:rPr lang="en-US" altLang="en-US" smtClean="0">
                <a:latin typeface="Palatino Linotype" panose="02040502050505030304" pitchFamily="18" charset="0"/>
              </a:rPr>
              <a:t>https://www.iiba.org/Careers/Becoming-a-Business-Analyst/BaBA/Driving-Your-BA-Career-Roles.aspx</a:t>
            </a:r>
          </a:p>
          <a:p>
            <a:pPr>
              <a:buFontTx/>
              <a:buChar char="-"/>
            </a:pPr>
            <a:r>
              <a:rPr lang="en-US" altLang="en-US" smtClean="0">
                <a:latin typeface="Palatino Linotype" panose="02040502050505030304" pitchFamily="18" charset="0"/>
              </a:rPr>
              <a:t>Image: Microsoft clip art</a:t>
            </a:r>
          </a:p>
          <a:p>
            <a:pPr>
              <a:buFontTx/>
              <a:buChar char="-"/>
            </a:pPr>
            <a:endParaRPr lang="en-US" altLang="en-US" smtClean="0">
              <a:latin typeface="Palatino Linotype" panose="02040502050505030304" pitchFamily="18" charset="0"/>
            </a:endParaRPr>
          </a:p>
          <a:p>
            <a:endParaRPr lang="en-US" altLang="en-US" smtClean="0">
              <a:latin typeface="Palatino Linotype" panose="0204050205050503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3"/>
          <p:cNvSpPr>
            <a:spLocks noGrp="1" noRot="1" noChangeAspect="1" noChangeArrowheads="1" noTextEdit="1"/>
          </p:cNvSpPr>
          <p:nvPr>
            <p:ph type="sldImg"/>
          </p:nvPr>
        </p:nvSpPr>
        <p:spPr>
          <a:xfrm>
            <a:off x="322263" y="330200"/>
            <a:ext cx="6345237" cy="4757738"/>
          </a:xfrm>
          <a:ln/>
        </p:spPr>
      </p:sp>
      <p:sp>
        <p:nvSpPr>
          <p:cNvPr id="56323" name="Notes Placeholder 4"/>
          <p:cNvSpPr>
            <a:spLocks noGrp="1"/>
          </p:cNvSpPr>
          <p:nvPr>
            <p:ph type="body" idx="1"/>
          </p:nvPr>
        </p:nvSpPr>
        <p:spPr>
          <a:xfrm>
            <a:off x="357188" y="5702300"/>
            <a:ext cx="6278562" cy="2895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36" tIns="44068" rIns="88136" bIns="44068"/>
          <a:lstStyle/>
          <a:p>
            <a:r>
              <a:rPr lang="en-US" altLang="en-US" smtClean="0">
                <a:latin typeface="Palatino Linotype" panose="02040502050505030304" pitchFamily="18" charset="0"/>
              </a:rPr>
              <a:t>Notes:</a:t>
            </a:r>
          </a:p>
          <a:p>
            <a:pPr>
              <a:buFontTx/>
              <a:buChar char="-"/>
            </a:pPr>
            <a:r>
              <a:rPr lang="en-US" altLang="en-US" smtClean="0">
                <a:latin typeface="Calibri" panose="020F0502020204030204" pitchFamily="34" charset="0"/>
              </a:rPr>
              <a:t>From IIBA BABOK:</a:t>
            </a:r>
          </a:p>
          <a:p>
            <a:pPr>
              <a:buFontTx/>
              <a:buChar char="-"/>
            </a:pPr>
            <a:r>
              <a:rPr lang="en-US" altLang="en-US" smtClean="0">
                <a:latin typeface="Palatino Linotype" panose="02040502050505030304" pitchFamily="18" charset="0"/>
              </a:rPr>
              <a:t>The principles that guide successful business analysis can be categorized into two distinct frameworks:</a:t>
            </a:r>
          </a:p>
          <a:p>
            <a:pPr marL="622300" lvl="1" indent="-168275">
              <a:buFontTx/>
              <a:buChar char="-"/>
            </a:pPr>
            <a:r>
              <a:rPr lang="en-US" altLang="en-US" smtClean="0">
                <a:latin typeface="Palatino Linotype" panose="02040502050505030304" pitchFamily="18" charset="0"/>
              </a:rPr>
              <a:t>the Discovery Framework and</a:t>
            </a:r>
          </a:p>
          <a:p>
            <a:pPr marL="622300" lvl="1" indent="-168275">
              <a:buFontTx/>
              <a:buChar char="-"/>
            </a:pPr>
            <a:r>
              <a:rPr lang="en-US" altLang="en-US" smtClean="0">
                <a:latin typeface="Palatino Linotype" panose="02040502050505030304" pitchFamily="18" charset="0"/>
              </a:rPr>
              <a:t>the Delivery Framework.</a:t>
            </a:r>
          </a:p>
          <a:p>
            <a:pPr>
              <a:buFontTx/>
              <a:buChar char="-"/>
            </a:pPr>
            <a:r>
              <a:rPr lang="en-US" altLang="en-US" smtClean="0">
                <a:latin typeface="Palatino Linotype" panose="02040502050505030304" pitchFamily="18" charset="0"/>
              </a:rPr>
              <a:t>The Discovery Framework deals with the whats and the whys of the product. Effective discovery is supported by three underlying principles:</a:t>
            </a:r>
          </a:p>
          <a:p>
            <a:pPr marL="622300" lvl="1" indent="-168275">
              <a:buFontTx/>
              <a:buChar char="-"/>
            </a:pPr>
            <a:r>
              <a:rPr lang="en-US" altLang="en-US" smtClean="0">
                <a:latin typeface="Palatino Linotype" panose="02040502050505030304" pitchFamily="18" charset="0"/>
              </a:rPr>
              <a:t>See The Whole,</a:t>
            </a:r>
          </a:p>
          <a:p>
            <a:pPr marL="622300" lvl="1" indent="-168275">
              <a:buFontTx/>
              <a:buChar char="-"/>
            </a:pPr>
            <a:r>
              <a:rPr lang="en-US" altLang="en-US" smtClean="0">
                <a:latin typeface="Palatino Linotype" panose="02040502050505030304" pitchFamily="18" charset="0"/>
              </a:rPr>
              <a:t>Think as a Customer, and</a:t>
            </a:r>
          </a:p>
          <a:p>
            <a:pPr marL="622300" lvl="1" indent="-168275">
              <a:buFontTx/>
              <a:buChar char="-"/>
            </a:pPr>
            <a:r>
              <a:rPr lang="en-US" altLang="en-US" smtClean="0">
                <a:latin typeface="Palatino Linotype" panose="02040502050505030304" pitchFamily="18" charset="0"/>
              </a:rPr>
              <a:t>Analyze to Determine What is Valuable.</a:t>
            </a:r>
          </a:p>
          <a:p>
            <a:pPr>
              <a:buFontTx/>
              <a:buChar char="-"/>
            </a:pPr>
            <a:r>
              <a:rPr lang="en-US" altLang="en-US" smtClean="0">
                <a:latin typeface="Palatino Linotype" panose="02040502050505030304" pitchFamily="18" charset="0"/>
              </a:rPr>
              <a:t>The Delivery Framework deals with the hows and the whens of the product. Effective delivery is supported by four underlying principles:</a:t>
            </a:r>
          </a:p>
          <a:p>
            <a:pPr marL="622300" lvl="1" indent="-168275">
              <a:buFontTx/>
              <a:buChar char="-"/>
            </a:pPr>
            <a:r>
              <a:rPr lang="en-US" altLang="en-US" smtClean="0">
                <a:latin typeface="Palatino Linotype" panose="02040502050505030304" pitchFamily="18" charset="0"/>
              </a:rPr>
              <a:t>Get Real Using Examples,</a:t>
            </a:r>
          </a:p>
          <a:p>
            <a:pPr marL="622300" lvl="1" indent="-168275">
              <a:buFontTx/>
              <a:buChar char="-"/>
            </a:pPr>
            <a:r>
              <a:rPr lang="en-US" altLang="en-US" smtClean="0">
                <a:latin typeface="Palatino Linotype" panose="02040502050505030304" pitchFamily="18" charset="0"/>
              </a:rPr>
              <a:t>Understand What is Doable,</a:t>
            </a:r>
          </a:p>
          <a:p>
            <a:pPr marL="622300" lvl="1" indent="-168275">
              <a:buFontTx/>
              <a:buChar char="-"/>
            </a:pPr>
            <a:r>
              <a:rPr lang="en-US" altLang="en-US" smtClean="0">
                <a:latin typeface="Palatino Linotype" panose="02040502050505030304" pitchFamily="18" charset="0"/>
              </a:rPr>
              <a:t>Stimulate Collaboration and Continuous Improvement, and</a:t>
            </a:r>
          </a:p>
          <a:p>
            <a:pPr marL="622300" lvl="1" indent="-168275">
              <a:buFontTx/>
              <a:buChar char="-"/>
            </a:pPr>
            <a:r>
              <a:rPr lang="en-US" altLang="en-US" smtClean="0">
                <a:latin typeface="Palatino Linotype" panose="02040502050505030304" pitchFamily="18" charset="0"/>
              </a:rPr>
              <a:t>Avoid Waste.</a:t>
            </a:r>
          </a:p>
          <a:p>
            <a:pPr>
              <a:buFontTx/>
              <a:buChar char="-"/>
            </a:pPr>
            <a:r>
              <a:rPr lang="en-US" altLang="en-US" smtClean="0">
                <a:latin typeface="Palatino Linotype" panose="02040502050505030304" pitchFamily="18" charset="0"/>
              </a:rPr>
              <a:t>Please note that these guiding principles are meant as a guide and not necessarily as hard and fast rules. For example, while Get Real Using Examples is included in the Delivery Framework, the techniques described in this principle can certainly prove effective within the Discovery Framework as well.</a:t>
            </a:r>
          </a:p>
          <a:p>
            <a:endParaRPr lang="en-US" altLang="en-US" smtClean="0">
              <a:latin typeface="Palatino Linotype" panose="02040502050505030304" pitchFamily="18" charset="0"/>
            </a:endParaRPr>
          </a:p>
          <a:p>
            <a:r>
              <a:rPr lang="en-US" altLang="en-US" smtClean="0">
                <a:latin typeface="Palatino Linotype" panose="02040502050505030304" pitchFamily="18" charset="0"/>
              </a:rPr>
              <a:t>Learning Objectives:</a:t>
            </a:r>
          </a:p>
          <a:p>
            <a:r>
              <a:rPr lang="en-US" altLang="en-US" smtClean="0">
                <a:latin typeface="Palatino Linotype" panose="02040502050505030304" pitchFamily="18" charset="0"/>
              </a:rPr>
              <a:t>1	Value Management as an Agile Discipline and Craft   0.5	</a:t>
            </a:r>
          </a:p>
          <a:p>
            <a:r>
              <a:rPr lang="en-US" altLang="en-US" smtClean="0">
                <a:latin typeface="Palatino Linotype" panose="02040502050505030304" pitchFamily="18" charset="0"/>
              </a:rPr>
              <a:t>	</a:t>
            </a:r>
            <a:r>
              <a:rPr lang="en-US" altLang="en-US" smtClean="0">
                <a:latin typeface="Calibri" panose="020F0502020204030204" pitchFamily="34" charset="0"/>
              </a:rPr>
              <a:t>1.4	Role, Scope, and Diversity 	0.5		</a:t>
            </a:r>
          </a:p>
          <a:p>
            <a:r>
              <a:rPr lang="en-US" altLang="en-US" smtClean="0">
                <a:latin typeface="Calibri" panose="020F0502020204030204" pitchFamily="34" charset="0"/>
              </a:rPr>
              <a:t>		1.4.5	Big Picture View 	</a:t>
            </a:r>
          </a:p>
          <a:p>
            <a:pPr marL="1527175" lvl="3" indent="-168275">
              <a:buFontTx/>
              <a:buChar char="-"/>
            </a:pPr>
            <a:r>
              <a:rPr lang="en-US" altLang="en-US" smtClean="0">
                <a:latin typeface="Calibri" panose="020F0502020204030204" pitchFamily="34" charset="0"/>
              </a:rPr>
              <a:t>Many roles in an Agile project consciously focus on the current iteration of work. The Business Value Analyst must take both long and short term perspectives.  </a:t>
            </a:r>
          </a:p>
          <a:p>
            <a:pPr marL="1527175" lvl="3" indent="-168275">
              <a:buFontTx/>
              <a:buChar char="-"/>
            </a:pPr>
            <a:r>
              <a:rPr lang="en-US" altLang="en-US" smtClean="0">
                <a:latin typeface="Calibri" panose="020F0502020204030204" pitchFamily="34" charset="0"/>
              </a:rPr>
              <a:t>The purpose of this LO is to understand and apply techniques that enable an understanding of both the big picture view and how the current work aligns with the big picture. This includes communicating the big picture and alignment with the rest of the team.	</a:t>
            </a:r>
          </a:p>
          <a:p>
            <a:pPr marL="1527175" lvl="3" indent="-168275">
              <a:buFontTx/>
              <a:buChar char="-"/>
            </a:pPr>
            <a:r>
              <a:rPr lang="en-US" altLang="en-US" smtClean="0">
                <a:latin typeface="Calibri" panose="020F0502020204030204" pitchFamily="34" charset="0"/>
              </a:rPr>
              <a:t>To be acceptable, this LO must provide learners with the opportunity to understand appropriate strategies to take a holistic view of the work and how this relates to their own work context.</a:t>
            </a:r>
          </a:p>
          <a:p>
            <a:endParaRPr lang="en-US" altLang="en-US" smtClean="0">
              <a:latin typeface="Palatino Linotype" panose="02040502050505030304" pitchFamily="18" charset="0"/>
            </a:endParaRPr>
          </a:p>
          <a:p>
            <a:r>
              <a:rPr lang="en-US" altLang="en-US" smtClean="0">
                <a:latin typeface="Palatino Linotype" panose="02040502050505030304" pitchFamily="18" charset="0"/>
              </a:rPr>
              <a:t>Source:</a:t>
            </a:r>
          </a:p>
          <a:p>
            <a:pPr>
              <a:buFontTx/>
              <a:buChar char="-"/>
            </a:pPr>
            <a:r>
              <a:rPr lang="en-US" altLang="en-US" smtClean="0">
                <a:latin typeface="Palatino Linotype" panose="02040502050505030304" pitchFamily="18" charset="0"/>
              </a:rPr>
              <a:t>Image: Microsoft clip art</a:t>
            </a:r>
          </a:p>
          <a:p>
            <a:pPr eaLnBrk="1" hangingPunct="1">
              <a:spcBef>
                <a:spcPct val="0"/>
              </a:spcBef>
              <a:buFontTx/>
              <a:buChar char="-"/>
            </a:pPr>
            <a:r>
              <a:rPr lang="en-US" altLang="en-US" smtClean="0">
                <a:solidFill>
                  <a:srgbClr val="A6A6A6"/>
                </a:solidFill>
                <a:latin typeface="Palatino Linotype" panose="02040502050505030304" pitchFamily="18" charset="0"/>
              </a:rPr>
              <a:t>IIBA, BABOK Agile Extension</a:t>
            </a:r>
          </a:p>
          <a:p>
            <a:pPr>
              <a:buFontTx/>
              <a:buChar char="-"/>
            </a:pPr>
            <a:endParaRPr lang="en-US" altLang="en-US" smtClean="0">
              <a:latin typeface="Palatino Linotype" panose="02040502050505030304" pitchFamily="18" charset="0"/>
            </a:endParaRPr>
          </a:p>
          <a:p>
            <a:endParaRPr lang="en-US" altLang="en-US" smtClean="0">
              <a:latin typeface="Palatino Linotype" panose="0204050205050503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ChangeArrowheads="1" noTextEdit="1"/>
          </p:cNvSpPr>
          <p:nvPr>
            <p:ph type="sldImg"/>
          </p:nvPr>
        </p:nvSpPr>
        <p:spPr>
          <a:ln/>
        </p:spPr>
      </p:sp>
      <p:sp>
        <p:nvSpPr>
          <p:cNvPr id="593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
        <p:nvSpPr>
          <p:cNvPr id="59396" name="Header Placeholder 3"/>
          <p:cNvSpPr>
            <a:spLocks noGrp="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t>Course Title</a:t>
            </a:r>
          </a:p>
        </p:txBody>
      </p:sp>
      <p:sp>
        <p:nvSpPr>
          <p:cNvPr id="59397"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t>114 Edinburgh South Dr., Suite 104     l     P.O. Box 5488     l     Cary, NC 27511</a:t>
            </a:r>
          </a:p>
          <a:p>
            <a:pPr fontAlgn="base">
              <a:spcBef>
                <a:spcPct val="0"/>
              </a:spcBef>
              <a:spcAft>
                <a:spcPct val="0"/>
              </a:spcAft>
            </a:pPr>
            <a:r>
              <a:rPr lang="en-US" altLang="en-US" smtClean="0"/>
              <a:t>Phone: 919.816.1750     l     www.aspetech.com     l     Fax: 919.816.1710</a:t>
            </a:r>
          </a:p>
        </p:txBody>
      </p:sp>
      <p:sp>
        <p:nvSpPr>
          <p:cNvPr id="59398"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3417EF0B-F483-409E-969D-2E181110A779}" type="slidenum">
              <a:rPr lang="en-US" altLang="en-US"/>
              <a:pPr>
                <a:spcBef>
                  <a:spcPct val="0"/>
                </a:spcBef>
              </a:pPr>
              <a:t>25</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t>Course Title</a:t>
            </a:r>
          </a:p>
        </p:txBody>
      </p:sp>
      <p:sp>
        <p:nvSpPr>
          <p:cNvPr id="20483" name="Rectangle 6"/>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t>114 Edinburgh South Dr., Suite 104     l     P.O. Box 5488     l     Cary, NC 27511</a:t>
            </a:r>
          </a:p>
          <a:p>
            <a:pPr fontAlgn="base">
              <a:spcBef>
                <a:spcPct val="0"/>
              </a:spcBef>
              <a:spcAft>
                <a:spcPct val="0"/>
              </a:spcAft>
            </a:pPr>
            <a:r>
              <a:rPr lang="en-US" altLang="en-US" smtClean="0"/>
              <a:t>Phone: 919.816.1750     l     www.aspetech.com     l     Fax: 919.816.1710</a:t>
            </a:r>
          </a:p>
        </p:txBody>
      </p:sp>
      <p:sp>
        <p:nvSpPr>
          <p:cNvPr id="2048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118CC03D-2F59-4DE1-8A85-25C04DBFEEEA}" type="slidenum">
              <a:rPr lang="en-US" altLang="en-US"/>
              <a:pPr>
                <a:spcBef>
                  <a:spcPct val="0"/>
                </a:spcBef>
              </a:pPr>
              <a:t>2</a:t>
            </a:fld>
            <a:endParaRPr lang="en-US" altLang="en-US"/>
          </a:p>
        </p:txBody>
      </p:sp>
      <p:sp>
        <p:nvSpPr>
          <p:cNvPr id="20485" name="Rectangle 2"/>
          <p:cNvSpPr>
            <a:spLocks noGrp="1" noRot="1" noChangeAspect="1" noChangeArrowheads="1" noTextEdit="1"/>
          </p:cNvSpPr>
          <p:nvPr>
            <p:ph type="sldImg"/>
          </p:nvPr>
        </p:nvSpPr>
        <p:spPr>
          <a:ln/>
        </p:spPr>
      </p:sp>
      <p:sp>
        <p:nvSpPr>
          <p:cNvPr id="2048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ChangeArrowheads="1" noTextEdit="1"/>
          </p:cNvSpPr>
          <p:nvPr>
            <p:ph type="sldImg"/>
          </p:nvPr>
        </p:nvSpPr>
        <p:spPr>
          <a:ln/>
        </p:spPr>
      </p:sp>
      <p:sp>
        <p:nvSpPr>
          <p:cNvPr id="26627" name="Notes Placeholder 2"/>
          <p:cNvSpPr>
            <a:spLocks noGrp="1"/>
          </p:cNvSpPr>
          <p:nvPr>
            <p:ph type="body" idx="1"/>
          </p:nvPr>
        </p:nvSpPr>
        <p:spPr>
          <a:xfrm>
            <a:off x="700088" y="4668838"/>
            <a:ext cx="5610225" cy="34655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ts val="600"/>
              </a:spcAft>
            </a:pPr>
            <a:r>
              <a:rPr lang="en-US" altLang="en-US" smtClean="0">
                <a:latin typeface="Tw Cen MT" panose="020B0602020104020603" pitchFamily="34" charset="0"/>
              </a:rPr>
              <a:t>Agile is not a </a:t>
            </a:r>
            <a:r>
              <a:rPr lang="ja-JP" altLang="en-US" smtClean="0">
                <a:latin typeface="Tw Cen MT" panose="020B0602020104020603" pitchFamily="34" charset="0"/>
              </a:rPr>
              <a:t>“</a:t>
            </a:r>
            <a:r>
              <a:rPr lang="en-US" altLang="ja-JP" smtClean="0">
                <a:latin typeface="Tw Cen MT" panose="020B0602020104020603" pitchFamily="34" charset="0"/>
              </a:rPr>
              <a:t>one-size fits all approach</a:t>
            </a:r>
            <a:r>
              <a:rPr lang="ja-JP" altLang="en-US" smtClean="0">
                <a:latin typeface="Tw Cen MT" panose="020B0602020104020603" pitchFamily="34" charset="0"/>
              </a:rPr>
              <a:t>”</a:t>
            </a:r>
            <a:r>
              <a:rPr lang="en-US" altLang="ja-JP" smtClean="0">
                <a:latin typeface="Tw Cen MT" panose="020B0602020104020603" pitchFamily="34" charset="0"/>
              </a:rPr>
              <a:t>.  The question to answer is </a:t>
            </a:r>
            <a:r>
              <a:rPr lang="ja-JP" altLang="en-US" smtClean="0">
                <a:latin typeface="Tw Cen MT" panose="020B0602020104020603" pitchFamily="34" charset="0"/>
              </a:rPr>
              <a:t>“</a:t>
            </a:r>
            <a:r>
              <a:rPr lang="en-US" altLang="ja-JP" smtClean="0">
                <a:latin typeface="Tw Cen MT" panose="020B0602020104020603" pitchFamily="34" charset="0"/>
              </a:rPr>
              <a:t>What approach most approximately fits the type of work we are doing here?</a:t>
            </a:r>
            <a:r>
              <a:rPr lang="ja-JP" altLang="en-US" smtClean="0">
                <a:latin typeface="Tw Cen MT" panose="020B0602020104020603" pitchFamily="34" charset="0"/>
              </a:rPr>
              <a:t>”</a:t>
            </a:r>
            <a:r>
              <a:rPr lang="en-US" altLang="ja-JP" smtClean="0">
                <a:latin typeface="Tw Cen MT" panose="020B0602020104020603" pitchFamily="34" charset="0"/>
              </a:rPr>
              <a:t>  </a:t>
            </a:r>
          </a:p>
          <a:p>
            <a:pPr>
              <a:spcAft>
                <a:spcPts val="600"/>
              </a:spcAft>
            </a:pPr>
            <a:r>
              <a:rPr lang="en-US" altLang="en-US" smtClean="0">
                <a:latin typeface="Tw Cen MT" panose="020B0602020104020603" pitchFamily="34" charset="0"/>
              </a:rPr>
              <a:t>Large complex projects that represent a known problem but an unknown solution are the prime candidates for an adaptive development, Agile approach.</a:t>
            </a:r>
          </a:p>
          <a:p>
            <a:pPr>
              <a:spcAft>
                <a:spcPts val="600"/>
              </a:spcAft>
            </a:pPr>
            <a:r>
              <a:rPr lang="en-US" altLang="en-US" smtClean="0">
                <a:latin typeface="Tw Cen MT" panose="020B0602020104020603" pitchFamily="34" charset="0"/>
              </a:rPr>
              <a:t>Simple, low risk, straight forward projects that don</a:t>
            </a:r>
            <a:r>
              <a:rPr lang="ja-JP" altLang="en-US" smtClean="0">
                <a:latin typeface="Tw Cen MT" panose="020B0602020104020603" pitchFamily="34" charset="0"/>
              </a:rPr>
              <a:t>’</a:t>
            </a:r>
            <a:r>
              <a:rPr lang="en-US" altLang="ja-JP" smtClean="0">
                <a:latin typeface="Tw Cen MT" panose="020B0602020104020603" pitchFamily="34" charset="0"/>
              </a:rPr>
              <a:t>t require significant learning to complete are well suited to a plan driven approach.</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spcAft>
                <a:spcPts val="600"/>
              </a:spcAft>
            </a:pPr>
            <a:endParaRPr lang="en-US" altLang="en-US" smtClean="0">
              <a:latin typeface="Tw Cen MT" panose="020B0602020104020603"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ChangeArrowheads="1" noTextEdit="1"/>
          </p:cNvSpPr>
          <p:nvPr>
            <p:ph type="sldImg"/>
          </p:nvPr>
        </p:nvSpPr>
        <p:spPr>
          <a:ln/>
        </p:spPr>
      </p:sp>
      <p:sp>
        <p:nvSpPr>
          <p:cNvPr id="286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
        <p:nvSpPr>
          <p:cNvPr id="286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A2562747-756F-4A19-B0F9-647C3D4A86FD}" type="slidenum">
              <a:rPr lang="en-US" altLang="en-US"/>
              <a:pPr>
                <a:spcBef>
                  <a:spcPct val="0"/>
                </a:spcBef>
              </a:pPr>
              <a:t>8</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ChangeArrowheads="1" noTextEdit="1"/>
          </p:cNvSpPr>
          <p:nvPr>
            <p:ph type="sldImg"/>
          </p:nvPr>
        </p:nvSpPr>
        <p:spPr>
          <a:ln/>
        </p:spPr>
      </p:sp>
      <p:sp>
        <p:nvSpPr>
          <p:cNvPr id="33795" name="Notes Placeholder 2"/>
          <p:cNvSpPr>
            <a:spLocks noGrp="1"/>
          </p:cNvSpPr>
          <p:nvPr>
            <p:ph type="body" idx="1"/>
          </p:nvPr>
        </p:nvSpPr>
        <p:spPr>
          <a:xfrm>
            <a:off x="700088" y="4699000"/>
            <a:ext cx="5610225" cy="3900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000" smtClean="0">
                <a:latin typeface="Tw Cen MT" panose="020B0602020104020603" pitchFamily="34" charset="0"/>
              </a:rPr>
              <a:t>The Stacey Matrix is a model proposed by Ralph Douglas Stacey to determine the characteristics of work based on the degree of certainty and the level of agreement.  People do the work, and they have to deal with requirements and technology.  Requirements represent the </a:t>
            </a:r>
            <a:r>
              <a:rPr lang="ja-JP" altLang="en-US" sz="1000" smtClean="0">
                <a:latin typeface="Tw Cen MT" panose="020B0602020104020603" pitchFamily="34" charset="0"/>
              </a:rPr>
              <a:t>“</a:t>
            </a:r>
            <a:r>
              <a:rPr lang="en-US" altLang="ja-JP" sz="1000" smtClean="0">
                <a:latin typeface="Tw Cen MT" panose="020B0602020104020603" pitchFamily="34" charset="0"/>
              </a:rPr>
              <a:t>What</a:t>
            </a:r>
            <a:r>
              <a:rPr lang="ja-JP" altLang="en-US" sz="1000" smtClean="0">
                <a:latin typeface="Tw Cen MT" panose="020B0602020104020603" pitchFamily="34" charset="0"/>
              </a:rPr>
              <a:t>”</a:t>
            </a:r>
            <a:r>
              <a:rPr lang="en-US" altLang="ja-JP" sz="1000" smtClean="0">
                <a:latin typeface="Tw Cen MT" panose="020B0602020104020603" pitchFamily="34" charset="0"/>
              </a:rPr>
              <a:t> we want to do or deliver.  Technology represents </a:t>
            </a:r>
            <a:r>
              <a:rPr lang="ja-JP" altLang="en-US" sz="1000" smtClean="0">
                <a:latin typeface="Tw Cen MT" panose="020B0602020104020603" pitchFamily="34" charset="0"/>
              </a:rPr>
              <a:t>“</a:t>
            </a:r>
            <a:r>
              <a:rPr lang="en-US" altLang="ja-JP" sz="1000" smtClean="0">
                <a:latin typeface="Tw Cen MT" panose="020B0602020104020603" pitchFamily="34" charset="0"/>
              </a:rPr>
              <a:t>How</a:t>
            </a:r>
            <a:r>
              <a:rPr lang="ja-JP" altLang="en-US" sz="1000" smtClean="0">
                <a:latin typeface="Tw Cen MT" panose="020B0602020104020603" pitchFamily="34" charset="0"/>
              </a:rPr>
              <a:t>”</a:t>
            </a:r>
            <a:r>
              <a:rPr lang="en-US" altLang="ja-JP" sz="1000" smtClean="0">
                <a:latin typeface="Tw Cen MT" panose="020B0602020104020603" pitchFamily="34" charset="0"/>
              </a:rPr>
              <a:t> or the delivery architecture.  The delivery architecture is made up of processes and tools.  These can be highly sophisticated or simple.  By understanding the work characteristics we can understand the approach that best fits the work.  Simple things can be accommodated by defined processes successfully, but as things get more complex, the way we approach the work needs to account for the need to learn.  Agile is built for the need to learn.  A helpful question:  </a:t>
            </a:r>
            <a:r>
              <a:rPr lang="ja-JP" altLang="en-US" sz="1000" smtClean="0">
                <a:latin typeface="Tw Cen MT" panose="020B0602020104020603" pitchFamily="34" charset="0"/>
              </a:rPr>
              <a:t>“</a:t>
            </a:r>
            <a:r>
              <a:rPr lang="en-US" altLang="ja-JP" sz="1000" smtClean="0">
                <a:latin typeface="Tw Cen MT" panose="020B0602020104020603" pitchFamily="34" charset="0"/>
              </a:rPr>
              <a:t>Is it a widget or is it invention?</a:t>
            </a:r>
            <a:r>
              <a:rPr lang="ja-JP" altLang="en-US" sz="1000" smtClean="0">
                <a:latin typeface="Tw Cen MT" panose="020B0602020104020603" pitchFamily="34" charset="0"/>
              </a:rPr>
              <a:t>”</a:t>
            </a:r>
            <a:r>
              <a:rPr lang="en-US" altLang="ja-JP" sz="1000" smtClean="0">
                <a:latin typeface="Tw Cen MT" panose="020B0602020104020603" pitchFamily="34" charset="0"/>
              </a:rPr>
              <a:t>  When it is a widget, that represents a known thing that we want to replicate.  When it is invention, we don</a:t>
            </a:r>
            <a:r>
              <a:rPr lang="ja-JP" altLang="en-US" sz="1000" smtClean="0">
                <a:latin typeface="Tw Cen MT" panose="020B0602020104020603" pitchFamily="34" charset="0"/>
              </a:rPr>
              <a:t>’</a:t>
            </a:r>
            <a:r>
              <a:rPr lang="en-US" altLang="ja-JP" sz="1000" smtClean="0">
                <a:latin typeface="Tw Cen MT" panose="020B0602020104020603" pitchFamily="34" charset="0"/>
              </a:rPr>
              <a:t>t really know what it is, or what it needs to be.  Invention requires learning to be successful.  Invention also requires failing fast so that we don</a:t>
            </a:r>
            <a:r>
              <a:rPr lang="ja-JP" altLang="en-US" sz="1000" smtClean="0">
                <a:latin typeface="Tw Cen MT" panose="020B0602020104020603" pitchFamily="34" charset="0"/>
              </a:rPr>
              <a:t>’</a:t>
            </a:r>
            <a:r>
              <a:rPr lang="en-US" altLang="ja-JP" sz="1000" smtClean="0">
                <a:latin typeface="Tw Cen MT" panose="020B0602020104020603" pitchFamily="34" charset="0"/>
              </a:rPr>
              <a:t>t fail slow.  Edison was reportedly asked how it feels to have failed over 10 thousand times inventing the light bulb.  His answer was that he didn</a:t>
            </a:r>
            <a:r>
              <a:rPr lang="ja-JP" altLang="en-US" sz="1000" smtClean="0">
                <a:latin typeface="Tw Cen MT" panose="020B0602020104020603" pitchFamily="34" charset="0"/>
              </a:rPr>
              <a:t>’</a:t>
            </a:r>
            <a:r>
              <a:rPr lang="en-US" altLang="ja-JP" sz="1000" smtClean="0">
                <a:latin typeface="Tw Cen MT" panose="020B0602020104020603" pitchFamily="34" charset="0"/>
              </a:rPr>
              <a:t>t fail 10 thousand times, he found 10 thousand ways that didn</a:t>
            </a:r>
            <a:r>
              <a:rPr lang="ja-JP" altLang="en-US" sz="1000" smtClean="0">
                <a:latin typeface="Tw Cen MT" panose="020B0602020104020603" pitchFamily="34" charset="0"/>
              </a:rPr>
              <a:t>’</a:t>
            </a:r>
            <a:r>
              <a:rPr lang="en-US" altLang="ja-JP" sz="1000" smtClean="0">
                <a:latin typeface="Tw Cen MT" panose="020B0602020104020603" pitchFamily="34" charset="0"/>
              </a:rPr>
              <a:t>t work.  If each failure was slow, like it took 9 months per failure, do the math, Edison would not have been the one to provide the light bulb.  He wouldn</a:t>
            </a:r>
            <a:r>
              <a:rPr lang="ja-JP" altLang="en-US" sz="1000" smtClean="0">
                <a:latin typeface="Tw Cen MT" panose="020B0602020104020603" pitchFamily="34" charset="0"/>
              </a:rPr>
              <a:t>’</a:t>
            </a:r>
            <a:r>
              <a:rPr lang="en-US" altLang="ja-JP" sz="1000" smtClean="0">
                <a:latin typeface="Tw Cen MT" panose="020B0602020104020603" pitchFamily="34" charset="0"/>
              </a:rPr>
              <a:t>t have lived long enough.  Invention requires fast failure or fast feedback cycles which create fast learning.</a:t>
            </a:r>
          </a:p>
          <a:p>
            <a:endParaRPr lang="en-US" altLang="en-US" sz="1000" smtClean="0">
              <a:latin typeface="Tw Cen MT" panose="020B0602020104020603" pitchFamily="34" charset="0"/>
            </a:endParaRP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pPr>
              <a:lnSpc>
                <a:spcPct val="150000"/>
              </a:lnSpc>
            </a:pPr>
            <a:r>
              <a:rPr lang="en-US" altLang="en-US" smtClean="0">
                <a:latin typeface="Tw Cen MT" panose="020B0602020104020603" pitchFamily="34" charset="0"/>
              </a:rPr>
              <a:t>________________________________________________________________________</a:t>
            </a:r>
          </a:p>
          <a:p>
            <a:endParaRPr lang="en-US" altLang="en-US" sz="1000" smtClean="0">
              <a:latin typeface="Tw Cen MT" panose="020B0602020104020603" pitchFamily="34" charset="0"/>
            </a:endParaRPr>
          </a:p>
        </p:txBody>
      </p:sp>
      <p:sp>
        <p:nvSpPr>
          <p:cNvPr id="33796" name="TextBox 3"/>
          <p:cNvSpPr txBox="1">
            <a:spLocks noChangeArrowheads="1"/>
          </p:cNvSpPr>
          <p:nvPr/>
        </p:nvSpPr>
        <p:spPr bwMode="auto">
          <a:xfrm>
            <a:off x="2590800" y="984250"/>
            <a:ext cx="26876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590" tIns="45295" rIns="90590" bIns="45295">
            <a:spAutoFit/>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eaLnBrk="1" hangingPunct="1">
              <a:spcBef>
                <a:spcPct val="0"/>
              </a:spcBef>
            </a:pPr>
            <a:r>
              <a:rPr lang="en-US" altLang="en-US" sz="2400"/>
              <a:t>The Stacey Matrix</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ChangeArrowheads="1" noTextEdit="1"/>
          </p:cNvSpPr>
          <p:nvPr>
            <p:ph type="sldImg"/>
          </p:nvPr>
        </p:nvSpPr>
        <p:spPr>
          <a:ln/>
        </p:spPr>
      </p:sp>
      <p:sp>
        <p:nvSpPr>
          <p:cNvPr id="358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
        <p:nvSpPr>
          <p:cNvPr id="3584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0142C0C2-370B-4FFA-B95E-E3D72A88F954}" type="slidenum">
              <a:rPr lang="en-US" altLang="en-US"/>
              <a:pPr>
                <a:spcBef>
                  <a:spcPct val="0"/>
                </a:spcBef>
              </a:pPr>
              <a:t>13</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t>Course Title</a:t>
            </a:r>
          </a:p>
        </p:txBody>
      </p:sp>
      <p:sp>
        <p:nvSpPr>
          <p:cNvPr id="37891" name="Rectangle 6"/>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t>114 Edinburgh South Dr., Suite 104     l     P.O. Box 5488     l     Cary, NC 27511</a:t>
            </a:r>
          </a:p>
          <a:p>
            <a:pPr fontAlgn="base">
              <a:spcBef>
                <a:spcPct val="0"/>
              </a:spcBef>
              <a:spcAft>
                <a:spcPct val="0"/>
              </a:spcAft>
            </a:pPr>
            <a:r>
              <a:rPr lang="en-US" altLang="en-US" smtClean="0"/>
              <a:t>Phone: 919.816.1750     l     www.aspetech.com     l     Fax: 919.816.1710</a:t>
            </a:r>
          </a:p>
        </p:txBody>
      </p:sp>
      <p:sp>
        <p:nvSpPr>
          <p:cNvPr id="3789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75608B8C-88EB-43F6-9438-6250AAC11CEA}" type="slidenum">
              <a:rPr lang="en-US" altLang="en-US"/>
              <a:pPr>
                <a:spcBef>
                  <a:spcPct val="0"/>
                </a:spcBef>
              </a:pPr>
              <a:t>14</a:t>
            </a:fld>
            <a:endParaRPr lang="en-US" altLang="en-US"/>
          </a:p>
        </p:txBody>
      </p:sp>
      <p:sp>
        <p:nvSpPr>
          <p:cNvPr id="37893" name="Rectangle 2"/>
          <p:cNvSpPr>
            <a:spLocks noGrp="1" noRot="1" noChangeAspect="1" noChangeArrowheads="1" noTextEdit="1"/>
          </p:cNvSpPr>
          <p:nvPr>
            <p:ph type="sldImg"/>
          </p:nvPr>
        </p:nvSpPr>
        <p:spPr>
          <a:ln/>
        </p:spPr>
      </p:sp>
      <p:sp>
        <p:nvSpPr>
          <p:cNvPr id="3789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ChangeArrowheads="1" noTextEdit="1"/>
          </p:cNvSpPr>
          <p:nvPr>
            <p:ph type="sldImg"/>
          </p:nvPr>
        </p:nvSpPr>
        <p:spPr>
          <a:ln/>
        </p:spPr>
      </p:sp>
      <p:sp>
        <p:nvSpPr>
          <p:cNvPr id="399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
        <p:nvSpPr>
          <p:cNvPr id="39940" name="Header Placeholder 3"/>
          <p:cNvSpPr>
            <a:spLocks noGrp="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7713" indent="-287338">
              <a:spcBef>
                <a:spcPct val="30000"/>
              </a:spcBef>
              <a:defRPr sz="1200">
                <a:solidFill>
                  <a:schemeClr val="tx1"/>
                </a:solidFill>
                <a:latin typeface="Palatino Linotype" panose="02040502050505030304" pitchFamily="18" charset="0"/>
                <a:ea typeface="MS PGothic" panose="020B0600070205080204" pitchFamily="34" charset="-128"/>
              </a:defRPr>
            </a:lvl2pPr>
            <a:lvl3pPr marL="1150938" indent="-230188">
              <a:spcBef>
                <a:spcPct val="30000"/>
              </a:spcBef>
              <a:defRPr sz="1200">
                <a:solidFill>
                  <a:schemeClr val="tx1"/>
                </a:solidFill>
                <a:latin typeface="Palatino Linotype" panose="02040502050505030304" pitchFamily="18" charset="0"/>
                <a:ea typeface="MS PGothic" panose="020B0600070205080204" pitchFamily="34" charset="-128"/>
              </a:defRPr>
            </a:lvl3pPr>
            <a:lvl4pPr marL="1611313" indent="-230188">
              <a:spcBef>
                <a:spcPct val="30000"/>
              </a:spcBef>
              <a:defRPr sz="1200">
                <a:solidFill>
                  <a:schemeClr val="tx1"/>
                </a:solidFill>
                <a:latin typeface="Palatino Linotype" panose="02040502050505030304" pitchFamily="18" charset="0"/>
                <a:ea typeface="MS PGothic" panose="020B0600070205080204" pitchFamily="34" charset="-128"/>
              </a:defRPr>
            </a:lvl4pPr>
            <a:lvl5pPr marL="2073275" indent="-230188">
              <a:spcBef>
                <a:spcPct val="30000"/>
              </a:spcBef>
              <a:defRPr sz="1200">
                <a:solidFill>
                  <a:schemeClr val="tx1"/>
                </a:solidFill>
                <a:latin typeface="Palatino Linotype" panose="02040502050505030304" pitchFamily="18" charset="0"/>
                <a:ea typeface="MS PGothic" panose="020B0600070205080204" pitchFamily="34" charset="-128"/>
              </a:defRPr>
            </a:lvl5pPr>
            <a:lvl6pPr marL="25304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876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448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9020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latin typeface="Times New Roman" panose="02020603050405020304" pitchFamily="18" charset="0"/>
              </a:rPr>
              <a:t>Course Title</a:t>
            </a:r>
          </a:p>
        </p:txBody>
      </p:sp>
      <p:sp>
        <p:nvSpPr>
          <p:cNvPr id="39941"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7713" indent="-287338">
              <a:spcBef>
                <a:spcPct val="30000"/>
              </a:spcBef>
              <a:defRPr sz="1200">
                <a:solidFill>
                  <a:schemeClr val="tx1"/>
                </a:solidFill>
                <a:latin typeface="Palatino Linotype" panose="02040502050505030304" pitchFamily="18" charset="0"/>
                <a:ea typeface="MS PGothic" panose="020B0600070205080204" pitchFamily="34" charset="-128"/>
              </a:defRPr>
            </a:lvl2pPr>
            <a:lvl3pPr marL="1150938" indent="-230188">
              <a:spcBef>
                <a:spcPct val="30000"/>
              </a:spcBef>
              <a:defRPr sz="1200">
                <a:solidFill>
                  <a:schemeClr val="tx1"/>
                </a:solidFill>
                <a:latin typeface="Palatino Linotype" panose="02040502050505030304" pitchFamily="18" charset="0"/>
                <a:ea typeface="MS PGothic" panose="020B0600070205080204" pitchFamily="34" charset="-128"/>
              </a:defRPr>
            </a:lvl3pPr>
            <a:lvl4pPr marL="1611313" indent="-230188">
              <a:spcBef>
                <a:spcPct val="30000"/>
              </a:spcBef>
              <a:defRPr sz="1200">
                <a:solidFill>
                  <a:schemeClr val="tx1"/>
                </a:solidFill>
                <a:latin typeface="Palatino Linotype" panose="02040502050505030304" pitchFamily="18" charset="0"/>
                <a:ea typeface="MS PGothic" panose="020B0600070205080204" pitchFamily="34" charset="-128"/>
              </a:defRPr>
            </a:lvl4pPr>
            <a:lvl5pPr marL="2073275" indent="-230188">
              <a:spcBef>
                <a:spcPct val="30000"/>
              </a:spcBef>
              <a:defRPr sz="1200">
                <a:solidFill>
                  <a:schemeClr val="tx1"/>
                </a:solidFill>
                <a:latin typeface="Palatino Linotype" panose="02040502050505030304" pitchFamily="18" charset="0"/>
                <a:ea typeface="MS PGothic" panose="020B0600070205080204" pitchFamily="34" charset="-128"/>
              </a:defRPr>
            </a:lvl5pPr>
            <a:lvl6pPr marL="25304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876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448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9020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latin typeface="Times New Roman" panose="02020603050405020304" pitchFamily="18" charset="0"/>
              </a:rPr>
              <a:t>114 Edinburgh South Dr., Suite 104     l     P.O. Box 5488     l     Cary, NC 27511</a:t>
            </a:r>
          </a:p>
          <a:p>
            <a:pPr fontAlgn="base">
              <a:spcBef>
                <a:spcPct val="0"/>
              </a:spcBef>
              <a:spcAft>
                <a:spcPct val="0"/>
              </a:spcAft>
            </a:pPr>
            <a:r>
              <a:rPr lang="en-US" altLang="en-US" smtClean="0">
                <a:latin typeface="Times New Roman" panose="02020603050405020304" pitchFamily="18" charset="0"/>
              </a:rPr>
              <a:t>Phone: 919.816.1750     l     www.aspetech.com     l     Fax: 919.816.1710</a:t>
            </a:r>
          </a:p>
        </p:txBody>
      </p:sp>
      <p:sp>
        <p:nvSpPr>
          <p:cNvPr id="39942"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7713" indent="-287338">
              <a:spcBef>
                <a:spcPct val="30000"/>
              </a:spcBef>
              <a:defRPr sz="1200">
                <a:solidFill>
                  <a:schemeClr val="tx1"/>
                </a:solidFill>
                <a:latin typeface="Palatino Linotype" panose="02040502050505030304" pitchFamily="18" charset="0"/>
                <a:ea typeface="MS PGothic" panose="020B0600070205080204" pitchFamily="34" charset="-128"/>
              </a:defRPr>
            </a:lvl2pPr>
            <a:lvl3pPr marL="1150938" indent="-230188">
              <a:spcBef>
                <a:spcPct val="30000"/>
              </a:spcBef>
              <a:defRPr sz="1200">
                <a:solidFill>
                  <a:schemeClr val="tx1"/>
                </a:solidFill>
                <a:latin typeface="Palatino Linotype" panose="02040502050505030304" pitchFamily="18" charset="0"/>
                <a:ea typeface="MS PGothic" panose="020B0600070205080204" pitchFamily="34" charset="-128"/>
              </a:defRPr>
            </a:lvl3pPr>
            <a:lvl4pPr marL="1611313" indent="-230188">
              <a:spcBef>
                <a:spcPct val="30000"/>
              </a:spcBef>
              <a:defRPr sz="1200">
                <a:solidFill>
                  <a:schemeClr val="tx1"/>
                </a:solidFill>
                <a:latin typeface="Palatino Linotype" panose="02040502050505030304" pitchFamily="18" charset="0"/>
                <a:ea typeface="MS PGothic" panose="020B0600070205080204" pitchFamily="34" charset="-128"/>
              </a:defRPr>
            </a:lvl4pPr>
            <a:lvl5pPr marL="2073275" indent="-230188">
              <a:spcBef>
                <a:spcPct val="30000"/>
              </a:spcBef>
              <a:defRPr sz="1200">
                <a:solidFill>
                  <a:schemeClr val="tx1"/>
                </a:solidFill>
                <a:latin typeface="Palatino Linotype" panose="02040502050505030304" pitchFamily="18" charset="0"/>
                <a:ea typeface="MS PGothic" panose="020B0600070205080204" pitchFamily="34" charset="-128"/>
              </a:defRPr>
            </a:lvl5pPr>
            <a:lvl6pPr marL="25304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876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448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902075" indent="-230188"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A28B052A-B9E0-4C2D-A213-C52AEB0C39C3}" type="slidenum">
              <a:rPr lang="en-US" altLang="en-US">
                <a:latin typeface="Times New Roman" panose="02020603050405020304" pitchFamily="18" charset="0"/>
              </a:rPr>
              <a:pPr>
                <a:spcBef>
                  <a:spcPct val="0"/>
                </a:spcBef>
              </a:pPr>
              <a:t>15</a:t>
            </a:fld>
            <a:endParaRPr lang="en-US" altLang="en-US">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ChangeArrowheads="1" noTextEdit="1"/>
          </p:cNvSpPr>
          <p:nvPr>
            <p:ph type="sldImg"/>
          </p:nvPr>
        </p:nvSpPr>
        <p:spPr>
          <a:ln/>
        </p:spPr>
      </p:sp>
      <p:sp>
        <p:nvSpPr>
          <p:cNvPr id="419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Palatino Linotype" panose="02040502050505030304" pitchFamily="18" charset="0"/>
            </a:endParaRPr>
          </a:p>
        </p:txBody>
      </p:sp>
      <p:sp>
        <p:nvSpPr>
          <p:cNvPr id="41988" name="Header Placeholder 3"/>
          <p:cNvSpPr>
            <a:spLocks noGrp="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z="1400" smtClean="0"/>
              <a:t>Course Title</a:t>
            </a:r>
          </a:p>
        </p:txBody>
      </p:sp>
      <p:sp>
        <p:nvSpPr>
          <p:cNvPr id="41989"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fontAlgn="base">
              <a:spcBef>
                <a:spcPct val="0"/>
              </a:spcBef>
              <a:spcAft>
                <a:spcPct val="0"/>
              </a:spcAft>
            </a:pPr>
            <a:r>
              <a:rPr lang="en-US" altLang="en-US" smtClean="0"/>
              <a:t>114 Edinburgh South Dr., Suite 104     l     P.O. Box 5488     l     Cary, NC 27511</a:t>
            </a:r>
          </a:p>
          <a:p>
            <a:pPr fontAlgn="base">
              <a:spcBef>
                <a:spcPct val="0"/>
              </a:spcBef>
              <a:spcAft>
                <a:spcPct val="0"/>
              </a:spcAft>
            </a:pPr>
            <a:r>
              <a:rPr lang="en-US" altLang="en-US" smtClean="0"/>
              <a:t>Phone: 919.816.1750     l     www.aspetech.com     l     Fax: 919.816.1710</a:t>
            </a:r>
          </a:p>
        </p:txBody>
      </p:sp>
      <p:sp>
        <p:nvSpPr>
          <p:cNvPr id="41990"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Palatino Linotype" panose="02040502050505030304" pitchFamily="18" charset="0"/>
                <a:ea typeface="MS PGothic" panose="020B0600070205080204" pitchFamily="34" charset="-128"/>
              </a:defRPr>
            </a:lvl1pPr>
            <a:lvl2pPr marL="742950" indent="-285750">
              <a:spcBef>
                <a:spcPct val="30000"/>
              </a:spcBef>
              <a:defRPr sz="1200">
                <a:solidFill>
                  <a:schemeClr val="tx1"/>
                </a:solidFill>
                <a:latin typeface="Palatino Linotype" panose="02040502050505030304" pitchFamily="18" charset="0"/>
                <a:ea typeface="MS PGothic" panose="020B0600070205080204" pitchFamily="34" charset="-128"/>
              </a:defRPr>
            </a:lvl2pPr>
            <a:lvl3pPr marL="1143000" indent="-228600">
              <a:spcBef>
                <a:spcPct val="30000"/>
              </a:spcBef>
              <a:defRPr sz="1200">
                <a:solidFill>
                  <a:schemeClr val="tx1"/>
                </a:solidFill>
                <a:latin typeface="Palatino Linotype" panose="02040502050505030304" pitchFamily="18" charset="0"/>
                <a:ea typeface="MS PGothic" panose="020B0600070205080204" pitchFamily="34" charset="-128"/>
              </a:defRPr>
            </a:lvl3pPr>
            <a:lvl4pPr marL="1600200" indent="-228600">
              <a:spcBef>
                <a:spcPct val="30000"/>
              </a:spcBef>
              <a:defRPr sz="1200">
                <a:solidFill>
                  <a:schemeClr val="tx1"/>
                </a:solidFill>
                <a:latin typeface="Palatino Linotype" panose="02040502050505030304" pitchFamily="18" charset="0"/>
                <a:ea typeface="MS PGothic" panose="020B0600070205080204" pitchFamily="34" charset="-128"/>
              </a:defRPr>
            </a:lvl4pPr>
            <a:lvl5pPr marL="2057400" indent="-228600">
              <a:spcBef>
                <a:spcPct val="30000"/>
              </a:spcBef>
              <a:defRPr sz="1200">
                <a:solidFill>
                  <a:schemeClr val="tx1"/>
                </a:solidFill>
                <a:latin typeface="Palatino Linotype" panose="02040502050505030304" pitchFamily="18"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Palatino Linotype" panose="02040502050505030304" pitchFamily="18" charset="0"/>
                <a:ea typeface="MS PGothic" panose="020B0600070205080204" pitchFamily="34" charset="-128"/>
              </a:defRPr>
            </a:lvl9pPr>
          </a:lstStyle>
          <a:p>
            <a:pPr>
              <a:spcBef>
                <a:spcPct val="0"/>
              </a:spcBef>
            </a:pPr>
            <a:fld id="{D237AE0E-ECCD-4228-B748-5538965CB38B}" type="slidenum">
              <a:rPr lang="en-US" altLang="en-US"/>
              <a:pPr>
                <a:spcBef>
                  <a:spcPct val="0"/>
                </a:spcBef>
              </a:pPr>
              <a:t>16</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7BBFDB"/>
        </a:solidFill>
        <a:effectLst/>
      </p:bgPr>
    </p:bg>
    <p:spTree>
      <p:nvGrpSpPr>
        <p:cNvPr id="1" name=""/>
        <p:cNvGrpSpPr/>
        <p:nvPr/>
      </p:nvGrpSpPr>
      <p:grpSpPr>
        <a:xfrm>
          <a:off x="0" y="0"/>
          <a:ext cx="0" cy="0"/>
          <a:chOff x="0" y="0"/>
          <a:chExt cx="0" cy="0"/>
        </a:xfrm>
      </p:grpSpPr>
      <p:pic>
        <p:nvPicPr>
          <p:cNvPr id="3"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24800" y="5715000"/>
            <a:ext cx="604838"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762000" y="2564160"/>
            <a:ext cx="7620000" cy="1719000"/>
          </a:xfrm>
          <a:prstGeom prst="rect">
            <a:avLst/>
          </a:prstGeom>
        </p:spPr>
        <p:txBody>
          <a:bodyPr anchor="t" anchorCtr="0">
            <a:noAutofit/>
          </a:bodyPr>
          <a:lstStyle>
            <a:lvl1pPr algn="l">
              <a:defRPr sz="6000" b="1">
                <a:solidFill>
                  <a:srgbClr val="0091C1"/>
                </a:solidFill>
                <a:latin typeface="Blacker Text" panose="00000700000000000000" pitchFamily="2" charset="0"/>
              </a:defRPr>
            </a:lvl1pPr>
          </a:lstStyle>
          <a:p>
            <a:r>
              <a:rPr lang="en-US" dirty="0"/>
              <a:t>Click to edit Master title style</a:t>
            </a:r>
          </a:p>
        </p:txBody>
      </p:sp>
    </p:spTree>
    <p:extLst>
      <p:ext uri="{BB962C8B-B14F-4D97-AF65-F5344CB8AC3E}">
        <p14:creationId xmlns:p14="http://schemas.microsoft.com/office/powerpoint/2010/main" val="3456713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8"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54225225-DC42-47F7-BBBB-163F2AFF30BE}" type="slidenum">
              <a:rPr lang="en-US" altLang="en-US"/>
              <a:pPr/>
              <a:t>‹#›</a:t>
            </a:fld>
            <a:endParaRPr lang="en-US" altLang="en-US"/>
          </a:p>
        </p:txBody>
      </p:sp>
    </p:spTree>
    <p:extLst>
      <p:ext uri="{BB962C8B-B14F-4D97-AF65-F5344CB8AC3E}">
        <p14:creationId xmlns:p14="http://schemas.microsoft.com/office/powerpoint/2010/main" val="2643008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8"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776A3B39-A3F8-48F3-A6B8-4949A70AA78D}" type="slidenum">
              <a:rPr lang="en-US" altLang="en-US"/>
              <a:pPr/>
              <a:t>‹#›</a:t>
            </a:fld>
            <a:endParaRPr lang="en-US" altLang="en-US"/>
          </a:p>
        </p:txBody>
      </p:sp>
    </p:spTree>
    <p:extLst>
      <p:ext uri="{BB962C8B-B14F-4D97-AF65-F5344CB8AC3E}">
        <p14:creationId xmlns:p14="http://schemas.microsoft.com/office/powerpoint/2010/main" val="3243388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8"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6FD01E2A-9522-4102-858B-43A4711C5C3B}" type="slidenum">
              <a:rPr lang="en-US" altLang="en-US"/>
              <a:pPr/>
              <a:t>‹#›</a:t>
            </a:fld>
            <a:endParaRPr lang="en-US" altLang="en-US"/>
          </a:p>
        </p:txBody>
      </p:sp>
    </p:spTree>
    <p:extLst>
      <p:ext uri="{BB962C8B-B14F-4D97-AF65-F5344CB8AC3E}">
        <p14:creationId xmlns:p14="http://schemas.microsoft.com/office/powerpoint/2010/main" val="4024975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7"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3CA5CDD8-8EA7-4A47-9F73-1AF93E717A28}" type="slidenum">
              <a:rPr lang="en-US" altLang="en-US"/>
              <a:pPr/>
              <a:t>‹#›</a:t>
            </a:fld>
            <a:endParaRPr lang="en-US" altLang="en-US"/>
          </a:p>
        </p:txBody>
      </p:sp>
    </p:spTree>
    <p:extLst>
      <p:ext uri="{BB962C8B-B14F-4D97-AF65-F5344CB8AC3E}">
        <p14:creationId xmlns:p14="http://schemas.microsoft.com/office/powerpoint/2010/main" val="151367488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8"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D3DE6360-43F1-4E51-9160-BD16DE59D2E8}" type="slidenum">
              <a:rPr lang="en-US" altLang="en-US"/>
              <a:pPr/>
              <a:t>‹#›</a:t>
            </a:fld>
            <a:endParaRPr lang="en-US" altLang="en-US"/>
          </a:p>
        </p:txBody>
      </p:sp>
    </p:spTree>
    <p:extLst>
      <p:ext uri="{BB962C8B-B14F-4D97-AF65-F5344CB8AC3E}">
        <p14:creationId xmlns:p14="http://schemas.microsoft.com/office/powerpoint/2010/main" val="124516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8"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7713AF45-00FC-44E6-9CE7-BB63CE7D2B28}" type="slidenum">
              <a:rPr lang="en-US" altLang="en-US"/>
              <a:pPr/>
              <a:t>‹#›</a:t>
            </a:fld>
            <a:endParaRPr lang="en-US" altLang="en-US"/>
          </a:p>
        </p:txBody>
      </p:sp>
    </p:spTree>
    <p:extLst>
      <p:ext uri="{BB962C8B-B14F-4D97-AF65-F5344CB8AC3E}">
        <p14:creationId xmlns:p14="http://schemas.microsoft.com/office/powerpoint/2010/main" val="3248009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9"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C9C9452C-8112-4376-AACE-E13DB981133F}" type="slidenum">
              <a:rPr lang="en-US" altLang="en-US"/>
              <a:pPr/>
              <a:t>‹#›</a:t>
            </a:fld>
            <a:endParaRPr lang="en-US" altLang="en-US"/>
          </a:p>
        </p:txBody>
      </p:sp>
    </p:spTree>
    <p:extLst>
      <p:ext uri="{BB962C8B-B14F-4D97-AF65-F5344CB8AC3E}">
        <p14:creationId xmlns:p14="http://schemas.microsoft.com/office/powerpoint/2010/main" val="2491628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11"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DB14E6BC-4375-4516-BD0D-AC51F1CB4FF8}" type="slidenum">
              <a:rPr lang="en-US" altLang="en-US"/>
              <a:pPr/>
              <a:t>‹#›</a:t>
            </a:fld>
            <a:endParaRPr lang="en-US" altLang="en-US"/>
          </a:p>
        </p:txBody>
      </p:sp>
    </p:spTree>
    <p:extLst>
      <p:ext uri="{BB962C8B-B14F-4D97-AF65-F5344CB8AC3E}">
        <p14:creationId xmlns:p14="http://schemas.microsoft.com/office/powerpoint/2010/main" val="3905013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7"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D0AA687A-7B61-4C51-9BE2-7428FE6A62BE}" type="slidenum">
              <a:rPr lang="en-US" altLang="en-US"/>
              <a:pPr/>
              <a:t>‹#›</a:t>
            </a:fld>
            <a:endParaRPr lang="en-US" altLang="en-US"/>
          </a:p>
        </p:txBody>
      </p:sp>
    </p:spTree>
    <p:extLst>
      <p:ext uri="{BB962C8B-B14F-4D97-AF65-F5344CB8AC3E}">
        <p14:creationId xmlns:p14="http://schemas.microsoft.com/office/powerpoint/2010/main" val="3209321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6"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A81BAA34-D3B9-4762-A0B2-A5014331F6E1}" type="slidenum">
              <a:rPr lang="en-US" altLang="en-US"/>
              <a:pPr/>
              <a:t>‹#›</a:t>
            </a:fld>
            <a:endParaRPr lang="en-US" altLang="en-US"/>
          </a:p>
        </p:txBody>
      </p:sp>
    </p:spTree>
    <p:extLst>
      <p:ext uri="{BB962C8B-B14F-4D97-AF65-F5344CB8AC3E}">
        <p14:creationId xmlns:p14="http://schemas.microsoft.com/office/powerpoint/2010/main" val="3230100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9"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B55915E2-4F95-4D7B-95F1-28DA34717043}" type="slidenum">
              <a:rPr lang="en-US" altLang="en-US"/>
              <a:pPr/>
              <a:t>‹#›</a:t>
            </a:fld>
            <a:endParaRPr lang="en-US" altLang="en-US"/>
          </a:p>
        </p:txBody>
      </p:sp>
    </p:spTree>
    <p:extLst>
      <p:ext uri="{BB962C8B-B14F-4D97-AF65-F5344CB8AC3E}">
        <p14:creationId xmlns:p14="http://schemas.microsoft.com/office/powerpoint/2010/main" val="2450389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Rectangle 2"/>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
        <p:nvSpPr>
          <p:cNvPr id="9" name="Content Placeholder 2"/>
          <p:cNvSpPr>
            <a:spLocks noGrp="1"/>
          </p:cNvSpPr>
          <p:nvPr>
            <p:ph idx="10"/>
          </p:nvPr>
        </p:nvSpPr>
        <p:spPr>
          <a:xfrm>
            <a:off x="608400" y="1695749"/>
            <a:ext cx="7697400" cy="3258000"/>
          </a:xfrm>
          <a:prstGeom prst="rect">
            <a:avLst/>
          </a:prstGeom>
        </p:spPr>
        <p:txBody>
          <a:bodyPr>
            <a:normAutofit/>
          </a:bodyPr>
          <a:lstStyle>
            <a:lvl1pPr marL="276225" indent="-276225">
              <a:defRPr sz="1800">
                <a:solidFill>
                  <a:schemeClr val="tx1">
                    <a:lumMod val="65000"/>
                    <a:lumOff val="35000"/>
                  </a:schemeClr>
                </a:solidFill>
                <a:latin typeface="+mn-lt"/>
              </a:defRPr>
            </a:lvl1pPr>
            <a:lvl2pPr marL="276225" indent="-276225">
              <a:defRPr sz="1800">
                <a:solidFill>
                  <a:schemeClr val="tx1">
                    <a:lumMod val="65000"/>
                    <a:lumOff val="35000"/>
                  </a:schemeClr>
                </a:solidFill>
                <a:latin typeface="+mn-lt"/>
              </a:defRPr>
            </a:lvl2pPr>
            <a:lvl3pPr marL="276225" indent="-276225">
              <a:defRPr sz="1800">
                <a:solidFill>
                  <a:schemeClr val="tx1">
                    <a:lumMod val="65000"/>
                    <a:lumOff val="35000"/>
                  </a:schemeClr>
                </a:solidFill>
                <a:latin typeface="+mn-lt"/>
              </a:defRPr>
            </a:lvl3pPr>
            <a:lvl4pPr marL="276225" indent="-276225">
              <a:defRPr sz="1800">
                <a:solidFill>
                  <a:schemeClr val="tx1">
                    <a:lumMod val="65000"/>
                    <a:lumOff val="35000"/>
                  </a:schemeClr>
                </a:solidFill>
                <a:latin typeface="+mn-lt"/>
              </a:defRPr>
            </a:lvl4pPr>
            <a:lvl5pPr marL="276225" indent="-276225">
              <a:defRPr sz="180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1"/>
          </p:nvPr>
        </p:nvSpPr>
        <p:spPr/>
        <p:txBody>
          <a:bodyPr/>
          <a:lstStyle>
            <a:lvl1pPr>
              <a:defRPr/>
            </a:lvl1pPr>
          </a:lstStyle>
          <a:p>
            <a:fld id="{4793D09C-AABC-49D0-B406-3D68C748B7E9}" type="slidenum">
              <a:rPr lang="en-US" altLang="en-US"/>
              <a:pPr/>
              <a:t>‹#›</a:t>
            </a:fld>
            <a:endParaRPr lang="en-US" altLang="en-US"/>
          </a:p>
        </p:txBody>
      </p:sp>
    </p:spTree>
    <p:extLst>
      <p:ext uri="{BB962C8B-B14F-4D97-AF65-F5344CB8AC3E}">
        <p14:creationId xmlns:p14="http://schemas.microsoft.com/office/powerpoint/2010/main" val="1305443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5715000" y="6340475"/>
            <a:ext cx="27432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000">
                <a:solidFill>
                  <a:srgbClr val="595959"/>
                </a:solidFill>
              </a:defRPr>
            </a:lvl1pPr>
          </a:lstStyle>
          <a:p>
            <a:fld id="{BB2ADC1B-0B90-41ED-BFCC-5A55A1876CF7}" type="slidenum">
              <a:rPr lang="en-US" altLang="en-US"/>
              <a:pPr/>
              <a:t>‹#›</a:t>
            </a:fld>
            <a:endParaRPr lang="en-US" altLang="en-US"/>
          </a:p>
        </p:txBody>
      </p:sp>
      <p:sp>
        <p:nvSpPr>
          <p:cNvPr id="10" name="Rectangle 9"/>
          <p:cNvSpPr/>
          <p:nvPr userDrawn="1"/>
        </p:nvSpPr>
        <p:spPr>
          <a:xfrm>
            <a:off x="0" y="971550"/>
            <a:ext cx="8458200" cy="76200"/>
          </a:xfrm>
          <a:prstGeom prst="rect">
            <a:avLst/>
          </a:prstGeom>
          <a:solidFill>
            <a:srgbClr val="7BB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750">
              <a:solidFill>
                <a:srgbClr val="00ABDE"/>
              </a:solidFill>
            </a:endParaRPr>
          </a:p>
        </p:txBody>
      </p:sp>
    </p:spTree>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 id="2147483978" r:id="rId12"/>
    <p:sldLayoutId id="2147483979" r:id="rId1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Blacker Text" panose="00000700000000000000" pitchFamily="2" charset="0"/>
        </a:defRPr>
      </a:lvl2pPr>
      <a:lvl3pPr algn="l" rtl="0" eaLnBrk="0" fontAlgn="base" hangingPunct="0">
        <a:lnSpc>
          <a:spcPct val="90000"/>
        </a:lnSpc>
        <a:spcBef>
          <a:spcPct val="0"/>
        </a:spcBef>
        <a:spcAft>
          <a:spcPct val="0"/>
        </a:spcAft>
        <a:defRPr sz="4400">
          <a:solidFill>
            <a:schemeClr val="tx1"/>
          </a:solidFill>
          <a:latin typeface="Blacker Text" panose="00000700000000000000" pitchFamily="2" charset="0"/>
        </a:defRPr>
      </a:lvl3pPr>
      <a:lvl4pPr algn="l" rtl="0" eaLnBrk="0" fontAlgn="base" hangingPunct="0">
        <a:lnSpc>
          <a:spcPct val="90000"/>
        </a:lnSpc>
        <a:spcBef>
          <a:spcPct val="0"/>
        </a:spcBef>
        <a:spcAft>
          <a:spcPct val="0"/>
        </a:spcAft>
        <a:defRPr sz="4400">
          <a:solidFill>
            <a:schemeClr val="tx1"/>
          </a:solidFill>
          <a:latin typeface="Blacker Text" panose="00000700000000000000" pitchFamily="2" charset="0"/>
        </a:defRPr>
      </a:lvl4pPr>
      <a:lvl5pPr algn="l" rtl="0" eaLnBrk="0" fontAlgn="base" hangingPunct="0">
        <a:lnSpc>
          <a:spcPct val="90000"/>
        </a:lnSpc>
        <a:spcBef>
          <a:spcPct val="0"/>
        </a:spcBef>
        <a:spcAft>
          <a:spcPct val="0"/>
        </a:spcAft>
        <a:defRPr sz="4400">
          <a:solidFill>
            <a:schemeClr val="tx1"/>
          </a:solidFill>
          <a:latin typeface="Blacker Text" panose="00000700000000000000" pitchFamily="2" charset="0"/>
        </a:defRPr>
      </a:lvl5pPr>
      <a:lvl6pPr marL="457200" algn="l" rtl="0" fontAlgn="base">
        <a:lnSpc>
          <a:spcPct val="90000"/>
        </a:lnSpc>
        <a:spcBef>
          <a:spcPct val="0"/>
        </a:spcBef>
        <a:spcAft>
          <a:spcPct val="0"/>
        </a:spcAft>
        <a:defRPr sz="4400">
          <a:solidFill>
            <a:schemeClr val="tx1"/>
          </a:solidFill>
          <a:latin typeface="Blacker Text" panose="00000700000000000000" pitchFamily="2" charset="0"/>
        </a:defRPr>
      </a:lvl6pPr>
      <a:lvl7pPr marL="914400" algn="l" rtl="0" fontAlgn="base">
        <a:lnSpc>
          <a:spcPct val="90000"/>
        </a:lnSpc>
        <a:spcBef>
          <a:spcPct val="0"/>
        </a:spcBef>
        <a:spcAft>
          <a:spcPct val="0"/>
        </a:spcAft>
        <a:defRPr sz="4400">
          <a:solidFill>
            <a:schemeClr val="tx1"/>
          </a:solidFill>
          <a:latin typeface="Blacker Text" panose="00000700000000000000" pitchFamily="2" charset="0"/>
        </a:defRPr>
      </a:lvl7pPr>
      <a:lvl8pPr marL="1371600" algn="l" rtl="0" fontAlgn="base">
        <a:lnSpc>
          <a:spcPct val="90000"/>
        </a:lnSpc>
        <a:spcBef>
          <a:spcPct val="0"/>
        </a:spcBef>
        <a:spcAft>
          <a:spcPct val="0"/>
        </a:spcAft>
        <a:defRPr sz="4400">
          <a:solidFill>
            <a:schemeClr val="tx1"/>
          </a:solidFill>
          <a:latin typeface="Blacker Text" panose="00000700000000000000" pitchFamily="2" charset="0"/>
        </a:defRPr>
      </a:lvl8pPr>
      <a:lvl9pPr marL="1828800" algn="l" rtl="0" fontAlgn="base">
        <a:lnSpc>
          <a:spcPct val="90000"/>
        </a:lnSpc>
        <a:spcBef>
          <a:spcPct val="0"/>
        </a:spcBef>
        <a:spcAft>
          <a:spcPct val="0"/>
        </a:spcAft>
        <a:defRPr sz="4400">
          <a:solidFill>
            <a:schemeClr val="tx1"/>
          </a:solidFill>
          <a:latin typeface="Blacker Text" panose="00000700000000000000" pitchFamily="2"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ofted.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icagile.com/Business-Agility/Operating-with-Agility/Product-Managemen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s://www.softed.com/us/calendar/" TargetMode="External"/><Relationship Id="rId2" Type="http://schemas.openxmlformats.org/officeDocument/2006/relationships/hyperlink" Target="https://apc01.safelinks.protection.outlook.com/?url=https%3A%2F%2Fwww.softed.com%2Fus%2Fcalendar%2F&amp;data=02%7C01%7CDavidM%40softed.com%7Ca1b2bd51cef84455b41108d83ef61a50%7C0326f57ac94c49d2899b676eb8523772%7C0%7C0%7C637328574039671157&amp;sdata=uHhz6mG0rA%2FI53asYNHktmGAUcB8poHojoY2Dq2ewgE%3D&amp;reserved=0" TargetMode="External"/><Relationship Id="rId1" Type="http://schemas.openxmlformats.org/officeDocument/2006/relationships/slideLayout" Target="../slideLayouts/slideLayout12.xml"/><Relationship Id="rId4" Type="http://schemas.openxmlformats.org/officeDocument/2006/relationships/hyperlink" Target="mailto:davidm@softed.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bwMode="auto">
          <a:xfrm>
            <a:off x="762000" y="1447800"/>
            <a:ext cx="7620000" cy="3227388"/>
          </a:xfrm>
        </p:spPr>
        <p:txBody>
          <a:bodyPr vert="horz" wrap="square" lIns="91440" tIns="45720" rIns="91440" bIns="45720" numCol="1" compatLnSpc="1">
            <a:prstTxWarp prst="textNoShape">
              <a:avLst/>
            </a:prstTxWarp>
          </a:bodyPr>
          <a:lstStyle/>
          <a:p>
            <a:pPr eaLnBrk="1" hangingPunct="1">
              <a:defRPr/>
            </a:pPr>
            <a:r>
              <a:rPr lang="en-US" altLang="en-US" sz="4800" dirty="0">
                <a:latin typeface="Blacker Display" panose="02000503080000020003" pitchFamily="2" charset="0"/>
              </a:rPr>
              <a:t>BA In Transformation</a:t>
            </a:r>
            <a:br>
              <a:rPr lang="en-US" altLang="en-US" sz="4800" dirty="0">
                <a:latin typeface="Blacker Display" panose="02000503080000020003" pitchFamily="2" charset="0"/>
              </a:rPr>
            </a:br>
            <a:r>
              <a:rPr lang="en-US" altLang="en-US" sz="4800" dirty="0">
                <a:latin typeface="Blacker Display" panose="02000503080000020003" pitchFamily="2" charset="0"/>
              </a:rPr>
              <a:t>2020 and beyond: </a:t>
            </a:r>
            <a:br>
              <a:rPr lang="en-US" altLang="en-US" sz="4800" dirty="0">
                <a:latin typeface="Blacker Display" panose="02000503080000020003" pitchFamily="2" charset="0"/>
              </a:rPr>
            </a:br>
            <a:r>
              <a:rPr lang="en-US" altLang="en-US" sz="4800" b="0" dirty="0">
                <a:latin typeface="Blacker Display" panose="02000503080000020003" pitchFamily="2" charset="0"/>
              </a:rPr>
              <a:t>BA as a Role or a Skill</a:t>
            </a:r>
            <a:r>
              <a:rPr lang="en-US" altLang="en-US" sz="4800" dirty="0"/>
              <a:t/>
            </a:r>
            <a:br>
              <a:rPr lang="en-US" altLang="en-US" sz="4800" dirty="0"/>
            </a:br>
            <a:r>
              <a:rPr lang="en-US" altLang="en-US" sz="4800" dirty="0"/>
              <a:t/>
            </a:r>
            <a:br>
              <a:rPr lang="en-US" altLang="en-US" sz="4800" dirty="0"/>
            </a:br>
            <a:r>
              <a:rPr lang="en-US" altLang="en-US" sz="1800" dirty="0">
                <a:latin typeface="+mn-lt"/>
              </a:rPr>
              <a:t>David Mantica</a:t>
            </a:r>
            <a:br>
              <a:rPr lang="en-US" altLang="en-US" sz="1800" dirty="0">
                <a:latin typeface="+mn-lt"/>
              </a:rPr>
            </a:br>
            <a:r>
              <a:rPr lang="en-US" altLang="en-US" sz="1800" dirty="0">
                <a:latin typeface="+mn-lt"/>
              </a:rPr>
              <a:t>SoftEd</a:t>
            </a:r>
            <a:br>
              <a:rPr lang="en-US" altLang="en-US" sz="1800" dirty="0">
                <a:latin typeface="+mn-lt"/>
              </a:rPr>
            </a:br>
            <a:r>
              <a:rPr lang="en-US" altLang="en-US" sz="1800" dirty="0">
                <a:latin typeface="+mn-lt"/>
                <a:hlinkClick r:id="rId3"/>
              </a:rPr>
              <a:t>www.softed.com</a:t>
            </a:r>
            <a:r>
              <a:rPr lang="en-US" altLang="en-US" sz="1800" dirty="0">
                <a:latin typeface="+mn-lt"/>
              </a:rPr>
              <a:t/>
            </a:r>
            <a:br>
              <a:rPr lang="en-US" altLang="en-US" sz="1800" dirty="0">
                <a:latin typeface="+mn-lt"/>
              </a:rPr>
            </a:br>
            <a:r>
              <a:rPr lang="en-US" altLang="en-US" sz="1800" dirty="0">
                <a:latin typeface="+mn-lt"/>
              </a:rPr>
              <a:t>davidm@softed.com</a:t>
            </a:r>
            <a:endParaRPr lang="en-US" altLang="en-US" sz="4800"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noChangeArrowheads="1"/>
          </p:cNvSpPr>
          <p:nvPr>
            <p:ph idx="4294967295"/>
          </p:nvPr>
        </p:nvSpPr>
        <p:spPr bwMode="auto">
          <a:xfrm>
            <a:off x="608013" y="1752600"/>
            <a:ext cx="6554787" cy="4343400"/>
          </a:xfrm>
          <a:prstGeom prst="rect">
            <a:avLst/>
          </a:prstGeom>
        </p:spPr>
        <p:txBody>
          <a:bodyPr/>
          <a:lstStyle/>
          <a:p>
            <a:pPr marL="268288"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IIBA (International Institute of Business Analysis)</a:t>
            </a:r>
          </a:p>
          <a:p>
            <a:pPr marL="628650" lvl="1"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Sees the BA (Business Analyst) as a role </a:t>
            </a:r>
          </a:p>
          <a:p>
            <a:pPr marL="628650" lvl="1"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Specific function in defining what is going to be done and how it is going to be done </a:t>
            </a:r>
          </a:p>
          <a:p>
            <a:pPr marL="268288"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Agile (the way of working)</a:t>
            </a:r>
          </a:p>
          <a:p>
            <a:pPr marL="628650" lvl="1"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Sees the BA (business analysis) as a skill</a:t>
            </a:r>
          </a:p>
          <a:p>
            <a:pPr marL="628650" lvl="1"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Focused around writing and managing requirements and testing output at user interface level</a:t>
            </a:r>
          </a:p>
          <a:p>
            <a:pPr marL="628650" lvl="1"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Sometimes replace BA with Product Owner</a:t>
            </a:r>
          </a:p>
          <a:p>
            <a:pPr marL="268288" indent="-268288" eaLnBrk="1" fontAlgn="auto" hangingPunct="1">
              <a:spcAft>
                <a:spcPts val="0"/>
              </a:spcAft>
              <a:defRPr/>
            </a:pPr>
            <a:r>
              <a:rPr lang="en-US" altLang="en-US" sz="1800" dirty="0">
                <a:solidFill>
                  <a:schemeClr val="tx1">
                    <a:lumMod val="65000"/>
                    <a:lumOff val="35000"/>
                  </a:schemeClr>
                </a:solidFill>
                <a:cs typeface="Arial" panose="020B0604020202020204" pitchFamily="34" charset="0"/>
              </a:rPr>
              <a:t>How does PMI see BA Work?  </a:t>
            </a:r>
          </a:p>
        </p:txBody>
      </p:sp>
      <p:sp>
        <p:nvSpPr>
          <p:cNvPr id="30723"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Is BA Work A Role or a Skill?</a:t>
            </a:r>
            <a:endParaRPr lang="en-US" altLang="en-US" sz="3200">
              <a:solidFill>
                <a:srgbClr val="0091C1"/>
              </a:solidFill>
              <a:latin typeface="Blacker Display Med" pitchFamily="50"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noChangeArrowheads="1"/>
          </p:cNvSpPr>
          <p:nvPr>
            <p:ph idx="4294967295"/>
          </p:nvPr>
        </p:nvSpPr>
        <p:spPr bwMode="auto">
          <a:xfrm>
            <a:off x="608013" y="1676400"/>
            <a:ext cx="6000750" cy="4351338"/>
          </a:xfrm>
          <a:prstGeom prst="rect">
            <a:avLst/>
          </a:prstGeom>
        </p:spPr>
        <p:txBody>
          <a:bodyPr/>
          <a:lstStyle/>
          <a:p>
            <a:pPr marL="268288" indent="-268288" eaLnBrk="1" fontAlgn="auto" hangingPunct="1">
              <a:spcAft>
                <a:spcPts val="0"/>
              </a:spcAft>
              <a:defRPr/>
            </a:pPr>
            <a:r>
              <a:rPr lang="en-US" altLang="en-US" sz="2000" dirty="0">
                <a:solidFill>
                  <a:schemeClr val="tx1">
                    <a:lumMod val="65000"/>
                    <a:lumOff val="35000"/>
                  </a:schemeClr>
                </a:solidFill>
                <a:cs typeface="Arial" panose="020B0604020202020204" pitchFamily="34" charset="0"/>
              </a:rPr>
              <a:t>Based on the make up of the PMI-PBA designation PMI sees the BA as a skill</a:t>
            </a:r>
          </a:p>
          <a:p>
            <a:pPr marL="534988" lvl="1" indent="-266700" eaLnBrk="1" fontAlgn="auto" hangingPunct="1">
              <a:spcAft>
                <a:spcPts val="0"/>
              </a:spcAft>
              <a:defRPr/>
            </a:pPr>
            <a:r>
              <a:rPr lang="en-US" altLang="en-US" sz="2000" dirty="0">
                <a:solidFill>
                  <a:schemeClr val="tx1">
                    <a:lumMod val="65000"/>
                    <a:lumOff val="35000"/>
                  </a:schemeClr>
                </a:solidFill>
                <a:cs typeface="Arial" panose="020B0604020202020204" pitchFamily="34" charset="0"/>
              </a:rPr>
              <a:t>It is something that can be added to a professional’s set of skills and tools</a:t>
            </a:r>
          </a:p>
          <a:p>
            <a:pPr marL="534988" lvl="1" indent="-266700" eaLnBrk="1" fontAlgn="auto" hangingPunct="1">
              <a:spcAft>
                <a:spcPts val="0"/>
              </a:spcAft>
              <a:defRPr/>
            </a:pPr>
            <a:r>
              <a:rPr lang="en-US" altLang="en-US" sz="2000" b="1" i="1" u="sng" dirty="0">
                <a:solidFill>
                  <a:schemeClr val="tx1">
                    <a:lumMod val="65000"/>
                    <a:lumOff val="35000"/>
                  </a:schemeClr>
                </a:solidFill>
                <a:cs typeface="Arial" panose="020B0604020202020204" pitchFamily="34" charset="0"/>
              </a:rPr>
              <a:t>Anyone in the SDLC </a:t>
            </a:r>
            <a:r>
              <a:rPr lang="en-US" altLang="en-US" sz="2000" dirty="0">
                <a:solidFill>
                  <a:schemeClr val="tx1">
                    <a:lumMod val="65000"/>
                    <a:lumOff val="35000"/>
                  </a:schemeClr>
                </a:solidFill>
                <a:cs typeface="Arial" panose="020B0604020202020204" pitchFamily="34" charset="0"/>
              </a:rPr>
              <a:t>and beyond can gain these skills based on their experience level </a:t>
            </a:r>
          </a:p>
          <a:p>
            <a:pPr marL="534988" lvl="1" indent="-266700" eaLnBrk="1" fontAlgn="auto" hangingPunct="1">
              <a:spcAft>
                <a:spcPts val="0"/>
              </a:spcAft>
              <a:defRPr/>
            </a:pPr>
            <a:r>
              <a:rPr lang="en-US" altLang="en-US" sz="2000" dirty="0">
                <a:solidFill>
                  <a:schemeClr val="tx1">
                    <a:lumMod val="65000"/>
                    <a:lumOff val="35000"/>
                  </a:schemeClr>
                </a:solidFill>
                <a:cs typeface="Arial" panose="020B0604020202020204" pitchFamily="34" charset="0"/>
              </a:rPr>
              <a:t>The skills certified  are tied to “in project” BA work</a:t>
            </a:r>
          </a:p>
          <a:p>
            <a:pPr marL="534988" lvl="1" indent="-266700" eaLnBrk="1" fontAlgn="auto" hangingPunct="1">
              <a:spcAft>
                <a:spcPts val="0"/>
              </a:spcAft>
              <a:defRPr/>
            </a:pPr>
            <a:r>
              <a:rPr lang="en-US" altLang="en-US" sz="2000" dirty="0">
                <a:solidFill>
                  <a:schemeClr val="tx1">
                    <a:lumMod val="65000"/>
                    <a:lumOff val="35000"/>
                  </a:schemeClr>
                </a:solidFill>
                <a:cs typeface="Arial" panose="020B0604020202020204" pitchFamily="34" charset="0"/>
              </a:rPr>
              <a:t>The skills are transfer to what is needed in an agile production environment  </a:t>
            </a:r>
          </a:p>
        </p:txBody>
      </p:sp>
      <p:sp>
        <p:nvSpPr>
          <p:cNvPr id="31747" name="Title 1"/>
          <p:cNvSpPr txBox="1">
            <a:spLocks/>
          </p:cNvSpPr>
          <p:nvPr/>
        </p:nvSpPr>
        <p:spPr bwMode="auto">
          <a:xfrm>
            <a:off x="608013" y="403225"/>
            <a:ext cx="84597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2700" b="1">
                <a:solidFill>
                  <a:srgbClr val="0091C1"/>
                </a:solidFill>
                <a:latin typeface="Blacker Display Med" pitchFamily="50" charset="0"/>
              </a:rPr>
              <a:t>PMI-PBA Demographics and Certification Vision</a:t>
            </a:r>
            <a:endParaRPr lang="en-US" altLang="en-US" sz="2700">
              <a:solidFill>
                <a:srgbClr val="0091C1"/>
              </a:solidFill>
              <a:latin typeface="Blacker Display Med" pitchFamily="50"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Stacey Graph"/>
          <p:cNvPicPr>
            <a:picLocks noChangeAspect="1" noChangeArrowheads="1"/>
          </p:cNvPicPr>
          <p:nvPr/>
        </p:nvPicPr>
        <p:blipFill>
          <a:blip r:embed="rId3">
            <a:extLst>
              <a:ext uri="{28A0092B-C50C-407E-A947-70E740481C1C}">
                <a14:useLocalDpi xmlns:a14="http://schemas.microsoft.com/office/drawing/2010/main" val="0"/>
              </a:ext>
            </a:extLst>
          </a:blip>
          <a:srcRect l="2797" t="2798" r="3476" b="4343"/>
          <a:stretch>
            <a:fillRect/>
          </a:stretch>
        </p:blipFill>
        <p:spPr bwMode="auto">
          <a:xfrm>
            <a:off x="1828800" y="2133600"/>
            <a:ext cx="495300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TextBox 5"/>
          <p:cNvSpPr txBox="1">
            <a:spLocks noChangeArrowheads="1"/>
          </p:cNvSpPr>
          <p:nvPr/>
        </p:nvSpPr>
        <p:spPr bwMode="auto">
          <a:xfrm>
            <a:off x="5657850" y="5413375"/>
            <a:ext cx="30289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1500">
                <a:solidFill>
                  <a:schemeClr val="bg1"/>
                </a:solidFill>
                <a:latin typeface="Palatino Linotype" panose="02040502050505030304" pitchFamily="18" charset="0"/>
                <a:ea typeface="MS PGothic" panose="020B0600070205080204" pitchFamily="34" charset="-128"/>
              </a:rPr>
              <a:t>Where does software development fit?</a:t>
            </a:r>
          </a:p>
        </p:txBody>
      </p:sp>
      <p:sp>
        <p:nvSpPr>
          <p:cNvPr id="32772" name="Title 1"/>
          <p:cNvSpPr txBox="1">
            <a:spLocks/>
          </p:cNvSpPr>
          <p:nvPr/>
        </p:nvSpPr>
        <p:spPr bwMode="auto">
          <a:xfrm>
            <a:off x="608013" y="403225"/>
            <a:ext cx="83073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How do I get what I want from my efforts?</a:t>
            </a:r>
            <a:endParaRPr lang="en-US" altLang="en-US" sz="3200">
              <a:solidFill>
                <a:srgbClr val="0091C1"/>
              </a:solidFill>
              <a:latin typeface="Blacker Display Med" pitchFamily="50" charset="0"/>
            </a:endParaRPr>
          </a:p>
        </p:txBody>
      </p:sp>
      <p:sp>
        <p:nvSpPr>
          <p:cNvPr id="7" name="Content Placeholder 2"/>
          <p:cNvSpPr txBox="1">
            <a:spLocks noChangeArrowheads="1"/>
          </p:cNvSpPr>
          <p:nvPr/>
        </p:nvSpPr>
        <p:spPr bwMode="auto">
          <a:xfrm>
            <a:off x="2971800" y="1493838"/>
            <a:ext cx="4116388" cy="304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altLang="en-US" sz="2000" b="1" dirty="0">
                <a:solidFill>
                  <a:schemeClr val="tx1">
                    <a:lumMod val="65000"/>
                    <a:lumOff val="35000"/>
                  </a:schemeClr>
                </a:solidFill>
                <a:cs typeface="Arial" panose="020B0604020202020204" pitchFamily="34" charset="0"/>
              </a:rPr>
              <a:t>Why is this conversation important</a:t>
            </a: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AutoShape 1"/>
          <p:cNvSpPr>
            <a:spLocks/>
          </p:cNvSpPr>
          <p:nvPr/>
        </p:nvSpPr>
        <p:spPr bwMode="auto">
          <a:xfrm>
            <a:off x="1263650" y="2236788"/>
            <a:ext cx="6564313" cy="3706812"/>
          </a:xfrm>
          <a:prstGeom prst="roundRect">
            <a:avLst>
              <a:gd name="adj" fmla="val 3176"/>
            </a:avLst>
          </a:prstGeom>
          <a:solidFill>
            <a:srgbClr val="FFFFFF"/>
          </a:solidFill>
          <a:ln w="12700" cap="flat">
            <a:solidFill>
              <a:srgbClr val="000000"/>
            </a:solidFill>
            <a:prstDash val="solid"/>
            <a:miter lim="800000"/>
            <a:headEnd type="none" w="med" len="med"/>
            <a:tailEnd type="none" w="med" len="med"/>
          </a:ln>
          <a:effectLst>
            <a:outerShdw blurRad="88900" dist="50800" dir="2700000" algn="ctr" rotWithShape="0">
              <a:schemeClr val="bg2">
                <a:alpha val="59999"/>
              </a:schemeClr>
            </a:outerShdw>
          </a:effectLst>
        </p:spPr>
        <p:txBody>
          <a:bodyPr lIns="0" tIns="0" rIns="0" bIns="0"/>
          <a:lstStyle/>
          <a:p>
            <a:pPr eaLnBrk="1" fontAlgn="auto" hangingPunct="1">
              <a:spcBef>
                <a:spcPts val="0"/>
              </a:spcBef>
              <a:spcAft>
                <a:spcPts val="0"/>
              </a:spcAft>
              <a:defRPr/>
            </a:pPr>
            <a:endParaRPr lang="en-US" sz="1350" dirty="0">
              <a:latin typeface="+mn-lt"/>
            </a:endParaRPr>
          </a:p>
        </p:txBody>
      </p:sp>
      <p:pic>
        <p:nvPicPr>
          <p:cNvPr id="276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6825" y="4527550"/>
            <a:ext cx="784225"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7655" name="Rectangle 7"/>
          <p:cNvSpPr>
            <a:spLocks/>
          </p:cNvSpPr>
          <p:nvPr/>
        </p:nvSpPr>
        <p:spPr bwMode="auto">
          <a:xfrm>
            <a:off x="3937000" y="2686050"/>
            <a:ext cx="1163638" cy="1801813"/>
          </a:xfrm>
          <a:prstGeom prst="rect">
            <a:avLst/>
          </a:prstGeom>
          <a:solidFill>
            <a:srgbClr val="C2E5A6"/>
          </a:solidFill>
          <a:ln w="12700" cap="flat">
            <a:noFill/>
            <a:prstDash val="solid"/>
            <a:miter lim="800000"/>
            <a:headEnd type="none" w="med" len="med"/>
            <a:tailEnd type="none" w="med" len="med"/>
          </a:ln>
          <a:effectLst>
            <a:outerShdw blurRad="88900" dist="50800" dir="2700000" algn="ctr" rotWithShape="0">
              <a:schemeClr val="bg2">
                <a:alpha val="59999"/>
              </a:schemeClr>
            </a:outerShdw>
          </a:effectLst>
        </p:spPr>
        <p:txBody>
          <a:bodyPr lIns="0" tIns="0" rIns="0" bIns="0"/>
          <a:lstStyle/>
          <a:p>
            <a:pPr eaLnBrk="1" fontAlgn="auto" hangingPunct="1">
              <a:spcBef>
                <a:spcPts val="0"/>
              </a:spcBef>
              <a:spcAft>
                <a:spcPts val="0"/>
              </a:spcAft>
              <a:defRPr/>
            </a:pPr>
            <a:endParaRPr lang="en-US" sz="1350" dirty="0">
              <a:latin typeface="+mn-lt"/>
            </a:endParaRPr>
          </a:p>
        </p:txBody>
      </p:sp>
      <p:sp>
        <p:nvSpPr>
          <p:cNvPr id="27656" name="Rectangle 8"/>
          <p:cNvSpPr>
            <a:spLocks/>
          </p:cNvSpPr>
          <p:nvPr/>
        </p:nvSpPr>
        <p:spPr bwMode="auto">
          <a:xfrm>
            <a:off x="2651125" y="2686050"/>
            <a:ext cx="1163638" cy="1801813"/>
          </a:xfrm>
          <a:prstGeom prst="rect">
            <a:avLst/>
          </a:prstGeom>
          <a:solidFill>
            <a:srgbClr val="C0EDFE"/>
          </a:solidFill>
          <a:ln w="12700" cap="flat">
            <a:noFill/>
            <a:prstDash val="solid"/>
            <a:miter lim="800000"/>
            <a:headEnd type="none" w="med" len="med"/>
            <a:tailEnd type="none" w="med" len="med"/>
          </a:ln>
          <a:effectLst>
            <a:outerShdw blurRad="88900" dist="50800" dir="2700000" algn="ctr" rotWithShape="0">
              <a:schemeClr val="bg2">
                <a:alpha val="59999"/>
              </a:schemeClr>
            </a:outerShdw>
          </a:effectLst>
        </p:spPr>
        <p:txBody>
          <a:bodyPr lIns="0" tIns="0" rIns="0" bIns="0"/>
          <a:lstStyle/>
          <a:p>
            <a:pPr eaLnBrk="1" fontAlgn="auto" hangingPunct="1">
              <a:spcBef>
                <a:spcPts val="0"/>
              </a:spcBef>
              <a:spcAft>
                <a:spcPts val="0"/>
              </a:spcAft>
              <a:defRPr/>
            </a:pPr>
            <a:endParaRPr lang="en-US" sz="1350" dirty="0">
              <a:latin typeface="+mn-lt"/>
            </a:endParaRPr>
          </a:p>
        </p:txBody>
      </p:sp>
      <p:sp>
        <p:nvSpPr>
          <p:cNvPr id="27657" name="Rectangle 9"/>
          <p:cNvSpPr>
            <a:spLocks/>
          </p:cNvSpPr>
          <p:nvPr/>
        </p:nvSpPr>
        <p:spPr bwMode="auto">
          <a:xfrm>
            <a:off x="1384300" y="2686050"/>
            <a:ext cx="1165225" cy="1801813"/>
          </a:xfrm>
          <a:prstGeom prst="rect">
            <a:avLst/>
          </a:prstGeom>
          <a:solidFill>
            <a:srgbClr val="FFB9B9"/>
          </a:solidFill>
          <a:ln w="12700" cap="flat">
            <a:noFill/>
            <a:prstDash val="solid"/>
            <a:miter lim="800000"/>
            <a:headEnd type="none" w="med" len="med"/>
            <a:tailEnd type="none" w="med" len="med"/>
          </a:ln>
          <a:effectLst>
            <a:outerShdw blurRad="88900" dist="50800" dir="2700000" algn="ctr" rotWithShape="0">
              <a:schemeClr val="bg2">
                <a:alpha val="59999"/>
              </a:schemeClr>
            </a:outerShdw>
          </a:effectLst>
        </p:spPr>
        <p:txBody>
          <a:bodyPr lIns="0" tIns="0" rIns="0" bIns="0"/>
          <a:lstStyle/>
          <a:p>
            <a:pPr eaLnBrk="1" fontAlgn="auto" hangingPunct="1">
              <a:spcBef>
                <a:spcPts val="0"/>
              </a:spcBef>
              <a:spcAft>
                <a:spcPts val="0"/>
              </a:spcAft>
              <a:defRPr/>
            </a:pPr>
            <a:endParaRPr lang="en-US" sz="1350" dirty="0">
              <a:latin typeface="+mn-lt"/>
            </a:endParaRPr>
          </a:p>
        </p:txBody>
      </p:sp>
      <p:sp>
        <p:nvSpPr>
          <p:cNvPr id="27658" name="Rectangle 10"/>
          <p:cNvSpPr>
            <a:spLocks/>
          </p:cNvSpPr>
          <p:nvPr/>
        </p:nvSpPr>
        <p:spPr bwMode="auto">
          <a:xfrm>
            <a:off x="1508125" y="2752725"/>
            <a:ext cx="835025" cy="252413"/>
          </a:xfrm>
          <a:prstGeom prst="rect">
            <a:avLst/>
          </a:prstGeom>
          <a:noFill/>
          <a:ln>
            <a:noFill/>
          </a:ln>
          <a:effectLst>
            <a:outerShdw blurRad="38100" dist="38099" dir="2700000" algn="ctr" rotWithShape="0">
              <a:schemeClr val="bg2">
                <a:alpha val="34999"/>
              </a:schemeClr>
            </a:outerShdw>
          </a:effectLst>
        </p:spPr>
        <p:txBody>
          <a:bodyPr wrap="none" lIns="0" tIns="0" rIns="0" bIns="0" anchor="ctr">
            <a:spAutoFit/>
          </a:bodyPr>
          <a:lstStyle/>
          <a:p>
            <a:pPr eaLnBrk="1" fontAlgn="auto" hangingPunct="1">
              <a:spcBef>
                <a:spcPts val="0"/>
              </a:spcBef>
              <a:spcAft>
                <a:spcPts val="0"/>
              </a:spcAft>
              <a:defRPr/>
            </a:pPr>
            <a:r>
              <a:rPr lang="en-US" sz="1650" dirty="0">
                <a:solidFill>
                  <a:srgbClr val="A40800"/>
                </a:solidFill>
                <a:latin typeface="+mn-lt"/>
                <a:ea typeface="ＭＳ Ｐゴシック" charset="0"/>
                <a:cs typeface="PortagoITC TT" charset="0"/>
                <a:sym typeface="PortagoITC TT" charset="0"/>
              </a:rPr>
              <a:t>Schedule:</a:t>
            </a:r>
          </a:p>
        </p:txBody>
      </p:sp>
      <p:sp>
        <p:nvSpPr>
          <p:cNvPr id="27659" name="Rectangle 11"/>
          <p:cNvSpPr>
            <a:spLocks/>
          </p:cNvSpPr>
          <p:nvPr/>
        </p:nvSpPr>
        <p:spPr bwMode="auto">
          <a:xfrm>
            <a:off x="2881313" y="2752725"/>
            <a:ext cx="569912" cy="252413"/>
          </a:xfrm>
          <a:prstGeom prst="rect">
            <a:avLst/>
          </a:prstGeom>
          <a:noFill/>
          <a:ln>
            <a:noFill/>
          </a:ln>
          <a:effectLst>
            <a:outerShdw blurRad="38100" dist="38099" dir="2700000" algn="ctr" rotWithShape="0">
              <a:schemeClr val="bg2">
                <a:alpha val="34999"/>
              </a:schemeClr>
            </a:outerShdw>
          </a:effectLst>
        </p:spPr>
        <p:txBody>
          <a:bodyPr wrap="none" lIns="0" tIns="0" rIns="0" bIns="0" anchor="ctr">
            <a:spAutoFit/>
          </a:bodyPr>
          <a:lstStyle/>
          <a:p>
            <a:pPr eaLnBrk="1" fontAlgn="auto" hangingPunct="1">
              <a:spcBef>
                <a:spcPts val="0"/>
              </a:spcBef>
              <a:spcAft>
                <a:spcPts val="0"/>
              </a:spcAft>
              <a:defRPr/>
            </a:pPr>
            <a:r>
              <a:rPr lang="en-US" sz="1650" dirty="0">
                <a:solidFill>
                  <a:srgbClr val="001445"/>
                </a:solidFill>
                <a:latin typeface="+mn-lt"/>
                <a:ea typeface="ＭＳ Ｐゴシック" charset="0"/>
                <a:cs typeface="PortagoITC TT" charset="0"/>
                <a:sym typeface="PortagoITC TT" charset="0"/>
              </a:rPr>
              <a:t>Scope:</a:t>
            </a:r>
          </a:p>
        </p:txBody>
      </p:sp>
      <p:sp>
        <p:nvSpPr>
          <p:cNvPr id="27660" name="Rectangle 12"/>
          <p:cNvSpPr>
            <a:spLocks/>
          </p:cNvSpPr>
          <p:nvPr/>
        </p:nvSpPr>
        <p:spPr bwMode="auto">
          <a:xfrm>
            <a:off x="4094163" y="2752725"/>
            <a:ext cx="666750" cy="252413"/>
          </a:xfrm>
          <a:prstGeom prst="rect">
            <a:avLst/>
          </a:prstGeom>
          <a:noFill/>
          <a:ln>
            <a:noFill/>
          </a:ln>
          <a:effectLst>
            <a:outerShdw blurRad="50800" dist="38099" dir="2700000" algn="ctr" rotWithShape="0">
              <a:schemeClr val="bg2">
                <a:alpha val="45000"/>
              </a:schemeClr>
            </a:outerShdw>
          </a:effectLst>
        </p:spPr>
        <p:txBody>
          <a:bodyPr wrap="none" lIns="0" tIns="0" rIns="0" bIns="0" anchor="ctr">
            <a:spAutoFit/>
          </a:bodyPr>
          <a:lstStyle/>
          <a:p>
            <a:pPr eaLnBrk="1" fontAlgn="auto" hangingPunct="1">
              <a:spcBef>
                <a:spcPts val="0"/>
              </a:spcBef>
              <a:spcAft>
                <a:spcPts val="0"/>
              </a:spcAft>
              <a:defRPr/>
            </a:pPr>
            <a:r>
              <a:rPr lang="en-US" sz="1650" dirty="0">
                <a:solidFill>
                  <a:srgbClr val="1D300D"/>
                </a:solidFill>
                <a:latin typeface="+mn-lt"/>
                <a:ea typeface="ＭＳ Ｐゴシック" charset="0"/>
                <a:cs typeface="PortagoITC TT" charset="0"/>
                <a:sym typeface="PortagoITC TT" charset="0"/>
              </a:rPr>
              <a:t>Budget:</a:t>
            </a:r>
          </a:p>
        </p:txBody>
      </p:sp>
      <p:grpSp>
        <p:nvGrpSpPr>
          <p:cNvPr id="34826" name="Group 15"/>
          <p:cNvGrpSpPr>
            <a:grpSpLocks/>
          </p:cNvGrpSpPr>
          <p:nvPr/>
        </p:nvGrpSpPr>
        <p:grpSpPr bwMode="auto">
          <a:xfrm>
            <a:off x="3297238" y="1963738"/>
            <a:ext cx="2549525" cy="468312"/>
            <a:chOff x="64" y="552"/>
            <a:chExt cx="2504" cy="560"/>
          </a:xfrm>
        </p:grpSpPr>
        <p:sp>
          <p:nvSpPr>
            <p:cNvPr id="27661" name="AutoShape 13"/>
            <p:cNvSpPr>
              <a:spLocks/>
            </p:cNvSpPr>
            <p:nvPr/>
          </p:nvSpPr>
          <p:spPr bwMode="auto">
            <a:xfrm>
              <a:off x="64" y="552"/>
              <a:ext cx="2504" cy="560"/>
            </a:xfrm>
            <a:prstGeom prst="roundRect">
              <a:avLst>
                <a:gd name="adj" fmla="val 21426"/>
              </a:avLst>
            </a:prstGeom>
            <a:solidFill>
              <a:srgbClr val="C34D1E"/>
            </a:solidFill>
            <a:ln w="12700" cap="flat">
              <a:solidFill>
                <a:srgbClr val="C34D1E"/>
              </a:solidFill>
              <a:prstDash val="solid"/>
              <a:miter lim="800000"/>
              <a:headEnd type="none" w="med" len="med"/>
              <a:tailEnd type="none" w="med" len="med"/>
            </a:ln>
            <a:effectLst>
              <a:outerShdw blurRad="88900" dist="50800" dir="2700000" algn="ctr" rotWithShape="0">
                <a:schemeClr val="bg2">
                  <a:alpha val="59999"/>
                </a:schemeClr>
              </a:outerShdw>
            </a:effectLst>
          </p:spPr>
          <p:txBody>
            <a:bodyPr lIns="0" tIns="0" rIns="0" bIns="0"/>
            <a:lstStyle/>
            <a:p>
              <a:pPr eaLnBrk="1" fontAlgn="auto" hangingPunct="1">
                <a:spcBef>
                  <a:spcPts val="0"/>
                </a:spcBef>
                <a:spcAft>
                  <a:spcPts val="0"/>
                </a:spcAft>
                <a:defRPr/>
              </a:pPr>
              <a:endParaRPr lang="en-US" sz="1350" dirty="0">
                <a:latin typeface="+mn-lt"/>
              </a:endParaRPr>
            </a:p>
          </p:txBody>
        </p:sp>
        <p:sp>
          <p:nvSpPr>
            <p:cNvPr id="34847" name="Rectangle 14"/>
            <p:cNvSpPr>
              <a:spLocks noChangeArrowheads="1"/>
            </p:cNvSpPr>
            <p:nvPr/>
          </p:nvSpPr>
          <p:spPr bwMode="auto">
            <a:xfrm>
              <a:off x="279" y="590"/>
              <a:ext cx="2073"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2400" b="1">
                  <a:solidFill>
                    <a:schemeClr val="bg1"/>
                  </a:solidFill>
                  <a:ea typeface="MS PGothic" panose="020B0600070205080204" pitchFamily="34" charset="-128"/>
                  <a:cs typeface="Myriad Web Pro Condensed"/>
                  <a:sym typeface="Myriad Web Pro Condensed"/>
                </a:rPr>
                <a:t>New Project Law</a:t>
              </a:r>
            </a:p>
          </p:txBody>
        </p:sp>
      </p:grpSp>
      <p:sp>
        <p:nvSpPr>
          <p:cNvPr id="27664" name="Rectangle 16"/>
          <p:cNvSpPr>
            <a:spLocks/>
          </p:cNvSpPr>
          <p:nvPr/>
        </p:nvSpPr>
        <p:spPr bwMode="auto">
          <a:xfrm>
            <a:off x="1443038" y="3067050"/>
            <a:ext cx="1035050" cy="1208088"/>
          </a:xfrm>
          <a:prstGeom prst="rect">
            <a:avLst/>
          </a:prstGeom>
          <a:noFill/>
          <a:ln>
            <a:noFill/>
          </a:ln>
        </p:spPr>
        <p:txBody>
          <a:bodyPr lIns="0" tIns="0" rIns="0" bIns="0"/>
          <a:lstStyle>
            <a:lvl1pPr marL="111125" indent="-111125">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fontAlgn="auto" hangingPunct="1">
              <a:spcBef>
                <a:spcPts val="750"/>
              </a:spcBef>
              <a:spcAft>
                <a:spcPts val="0"/>
              </a:spcAft>
              <a:buSzPct val="80000"/>
              <a:buFont typeface="Arial" panose="020B0604020202020204" pitchFamily="34" charset="0"/>
              <a:buChar char="•"/>
              <a:defRPr/>
            </a:pPr>
            <a:r>
              <a:rPr lang="en-US" altLang="en-US" sz="900" dirty="0">
                <a:solidFill>
                  <a:schemeClr val="tx1">
                    <a:lumMod val="75000"/>
                    <a:lumOff val="25000"/>
                  </a:schemeClr>
                </a:solidFill>
                <a:latin typeface="+mn-lt"/>
                <a:ea typeface="Gill Sans Light"/>
                <a:cs typeface="Gill Sans Light"/>
              </a:rPr>
              <a:t>Project delivered within the timeframe originally identified</a:t>
            </a:r>
          </a:p>
          <a:p>
            <a:pPr marL="171450" indent="-171450" eaLnBrk="1" fontAlgn="auto" hangingPunct="1">
              <a:spcBef>
                <a:spcPts val="750"/>
              </a:spcBef>
              <a:spcAft>
                <a:spcPts val="0"/>
              </a:spcAft>
              <a:buSzPct val="80000"/>
              <a:buFont typeface="Arial" panose="020B0604020202020204" pitchFamily="34" charset="0"/>
              <a:buChar char="•"/>
              <a:defRPr/>
            </a:pPr>
            <a:r>
              <a:rPr lang="en-US" altLang="en-US" sz="900" dirty="0">
                <a:solidFill>
                  <a:schemeClr val="tx1">
                    <a:lumMod val="75000"/>
                    <a:lumOff val="25000"/>
                  </a:schemeClr>
                </a:solidFill>
                <a:latin typeface="+mn-lt"/>
                <a:ea typeface="Gill Sans Light"/>
                <a:cs typeface="Gill Sans Light"/>
              </a:rPr>
              <a:t>No date slips</a:t>
            </a:r>
          </a:p>
          <a:p>
            <a:pPr marL="171450" indent="-171450" eaLnBrk="1" fontAlgn="auto" hangingPunct="1">
              <a:spcBef>
                <a:spcPts val="750"/>
              </a:spcBef>
              <a:spcAft>
                <a:spcPts val="0"/>
              </a:spcAft>
              <a:buSzPct val="80000"/>
              <a:buFont typeface="Arial" panose="020B0604020202020204" pitchFamily="34" charset="0"/>
              <a:buChar char="•"/>
              <a:defRPr/>
            </a:pPr>
            <a:r>
              <a:rPr lang="en-US" altLang="en-US" sz="900" dirty="0">
                <a:solidFill>
                  <a:schemeClr val="tx1">
                    <a:lumMod val="75000"/>
                    <a:lumOff val="25000"/>
                  </a:schemeClr>
                </a:solidFill>
                <a:latin typeface="+mn-lt"/>
                <a:ea typeface="Gill Sans Light"/>
                <a:cs typeface="Gill Sans Light"/>
              </a:rPr>
              <a:t>Every milestone achieved</a:t>
            </a:r>
          </a:p>
        </p:txBody>
      </p:sp>
      <p:sp>
        <p:nvSpPr>
          <p:cNvPr id="27665" name="Rectangle 17"/>
          <p:cNvSpPr>
            <a:spLocks/>
          </p:cNvSpPr>
          <p:nvPr/>
        </p:nvSpPr>
        <p:spPr bwMode="auto">
          <a:xfrm>
            <a:off x="2697163" y="3067050"/>
            <a:ext cx="1069975" cy="1208088"/>
          </a:xfrm>
          <a:prstGeom prst="rect">
            <a:avLst/>
          </a:prstGeom>
          <a:noFill/>
          <a:ln>
            <a:noFill/>
          </a:ln>
        </p:spPr>
        <p:txBody>
          <a:bodyPr lIns="0" tIns="0" rIns="0" bIns="0"/>
          <a:lstStyle>
            <a:lvl1pPr marL="111125" indent="-111125">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92075" indent="-92075" eaLnBrk="1" fontAlgn="auto" hangingPunct="1">
              <a:spcBef>
                <a:spcPts val="750"/>
              </a:spcBef>
              <a:spcAft>
                <a:spcPts val="0"/>
              </a:spcAft>
              <a:buSzPct val="80000"/>
              <a:buFont typeface="Arial" panose="020B0604020202020204" pitchFamily="34" charset="0"/>
              <a:buChar char="•"/>
              <a:defRPr/>
            </a:pPr>
            <a:r>
              <a:rPr lang="en-US" altLang="en-US" sz="900" dirty="0">
                <a:solidFill>
                  <a:schemeClr val="tx1">
                    <a:lumMod val="75000"/>
                    <a:lumOff val="25000"/>
                  </a:schemeClr>
                </a:solidFill>
                <a:latin typeface="+mn-lt"/>
                <a:ea typeface="Gill Sans Light"/>
                <a:cs typeface="Gill Sans Light"/>
              </a:rPr>
              <a:t>Everything originally requested is delivered</a:t>
            </a:r>
          </a:p>
          <a:p>
            <a:pPr marL="92075" indent="-92075" eaLnBrk="1" fontAlgn="auto" hangingPunct="1">
              <a:spcBef>
                <a:spcPts val="750"/>
              </a:spcBef>
              <a:spcAft>
                <a:spcPts val="0"/>
              </a:spcAft>
              <a:buSzPct val="80000"/>
              <a:buFont typeface="Arial" panose="020B0604020202020204" pitchFamily="34" charset="0"/>
              <a:buChar char="•"/>
              <a:defRPr/>
            </a:pPr>
            <a:r>
              <a:rPr lang="en-US" altLang="en-US" sz="900" dirty="0">
                <a:solidFill>
                  <a:schemeClr val="tx1">
                    <a:lumMod val="75000"/>
                    <a:lumOff val="25000"/>
                  </a:schemeClr>
                </a:solidFill>
                <a:latin typeface="+mn-lt"/>
                <a:ea typeface="Gill Sans Light"/>
                <a:cs typeface="Gill Sans Light"/>
              </a:rPr>
              <a:t>Everything delivered works perfectly as the customer requested, no bugs</a:t>
            </a:r>
          </a:p>
        </p:txBody>
      </p:sp>
      <p:sp>
        <p:nvSpPr>
          <p:cNvPr id="27666" name="Rectangle 18"/>
          <p:cNvSpPr>
            <a:spLocks/>
          </p:cNvSpPr>
          <p:nvPr/>
        </p:nvSpPr>
        <p:spPr bwMode="auto">
          <a:xfrm>
            <a:off x="3981450" y="3067050"/>
            <a:ext cx="1057275" cy="1352550"/>
          </a:xfrm>
          <a:prstGeom prst="rect">
            <a:avLst/>
          </a:prstGeom>
          <a:noFill/>
          <a:ln>
            <a:noFill/>
          </a:ln>
        </p:spPr>
        <p:txBody>
          <a:bodyPr lIns="0" tIns="0" rIns="0" bIns="0"/>
          <a:lstStyle>
            <a:lvl1pPr marL="111125" indent="-111125">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92075" indent="-92075" eaLnBrk="1" fontAlgn="auto" hangingPunct="1">
              <a:spcBef>
                <a:spcPts val="750"/>
              </a:spcBef>
              <a:spcAft>
                <a:spcPts val="0"/>
              </a:spcAft>
              <a:buSzPct val="80000"/>
              <a:buFont typeface="Arial" panose="020B0604020202020204" pitchFamily="34" charset="0"/>
              <a:buChar char="•"/>
              <a:defRPr/>
            </a:pPr>
            <a:r>
              <a:rPr lang="en-US" altLang="en-US" sz="900" dirty="0">
                <a:solidFill>
                  <a:schemeClr val="tx1">
                    <a:lumMod val="75000"/>
                    <a:lumOff val="25000"/>
                  </a:schemeClr>
                </a:solidFill>
                <a:latin typeface="+mn-lt"/>
                <a:ea typeface="Gill Sans Light"/>
                <a:cs typeface="Gill Sans Light"/>
              </a:rPr>
              <a:t>Did not spend a single cent more than originally estimated to spend</a:t>
            </a:r>
          </a:p>
          <a:p>
            <a:pPr marL="92075" indent="-92075" eaLnBrk="1" fontAlgn="auto" hangingPunct="1">
              <a:spcBef>
                <a:spcPts val="750"/>
              </a:spcBef>
              <a:spcAft>
                <a:spcPts val="0"/>
              </a:spcAft>
              <a:buSzPct val="80000"/>
              <a:buFont typeface="Arial" panose="020B0604020202020204" pitchFamily="34" charset="0"/>
              <a:buChar char="•"/>
              <a:defRPr/>
            </a:pPr>
            <a:r>
              <a:rPr lang="en-US" altLang="en-US" sz="900" dirty="0">
                <a:solidFill>
                  <a:schemeClr val="tx1">
                    <a:lumMod val="75000"/>
                    <a:lumOff val="25000"/>
                  </a:schemeClr>
                </a:solidFill>
                <a:latin typeface="+mn-lt"/>
                <a:ea typeface="Gill Sans Light"/>
                <a:cs typeface="Gill Sans Light"/>
              </a:rPr>
              <a:t>Did not need any additional resources, hardware, etc. throughout entire project</a:t>
            </a:r>
          </a:p>
        </p:txBody>
      </p:sp>
      <p:sp>
        <p:nvSpPr>
          <p:cNvPr id="27667" name="Rectangle 19"/>
          <p:cNvSpPr>
            <a:spLocks/>
          </p:cNvSpPr>
          <p:nvPr/>
        </p:nvSpPr>
        <p:spPr bwMode="auto">
          <a:xfrm>
            <a:off x="1762125" y="2498725"/>
            <a:ext cx="388938" cy="160338"/>
          </a:xfrm>
          <a:prstGeom prst="rect">
            <a:avLst/>
          </a:prstGeom>
          <a:noFill/>
          <a:ln>
            <a:noFill/>
          </a:ln>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altLang="en-US" sz="1050" dirty="0">
                <a:solidFill>
                  <a:schemeClr val="tx1">
                    <a:lumMod val="65000"/>
                    <a:lumOff val="35000"/>
                  </a:schemeClr>
                </a:solidFill>
                <a:latin typeface="+mn-lt"/>
                <a:ea typeface="Tekton Pro"/>
                <a:cs typeface="Tekton Pro"/>
                <a:sym typeface="Tekton Pro"/>
              </a:rPr>
              <a:t>on time</a:t>
            </a:r>
          </a:p>
        </p:txBody>
      </p:sp>
      <p:sp>
        <p:nvSpPr>
          <p:cNvPr id="27668" name="Rectangle 20"/>
          <p:cNvSpPr>
            <a:spLocks/>
          </p:cNvSpPr>
          <p:nvPr/>
        </p:nvSpPr>
        <p:spPr bwMode="auto">
          <a:xfrm>
            <a:off x="3009900" y="2505075"/>
            <a:ext cx="457200" cy="161925"/>
          </a:xfrm>
          <a:prstGeom prst="rect">
            <a:avLst/>
          </a:prstGeom>
          <a:noFill/>
          <a:ln>
            <a:noFill/>
          </a:ln>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altLang="en-US" sz="1050">
                <a:solidFill>
                  <a:schemeClr val="tx1">
                    <a:lumMod val="65000"/>
                    <a:lumOff val="35000"/>
                  </a:schemeClr>
                </a:solidFill>
                <a:latin typeface="+mn-lt"/>
                <a:ea typeface="Tekton Pro"/>
                <a:cs typeface="Tekton Pro"/>
                <a:sym typeface="Tekton Pro"/>
              </a:rPr>
              <a:t>all scope</a:t>
            </a:r>
          </a:p>
        </p:txBody>
      </p:sp>
      <p:sp>
        <p:nvSpPr>
          <p:cNvPr id="27669" name="Rectangle 21"/>
          <p:cNvSpPr>
            <a:spLocks/>
          </p:cNvSpPr>
          <p:nvPr/>
        </p:nvSpPr>
        <p:spPr bwMode="auto">
          <a:xfrm>
            <a:off x="4159250" y="2505075"/>
            <a:ext cx="719138" cy="161925"/>
          </a:xfrm>
          <a:prstGeom prst="rect">
            <a:avLst/>
          </a:prstGeom>
          <a:noFill/>
          <a:ln>
            <a:noFill/>
          </a:ln>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altLang="en-US" sz="1050">
                <a:solidFill>
                  <a:schemeClr val="tx1">
                    <a:lumMod val="65000"/>
                    <a:lumOff val="35000"/>
                  </a:schemeClr>
                </a:solidFill>
                <a:latin typeface="+mn-lt"/>
                <a:ea typeface="Tekton Pro"/>
                <a:cs typeface="Tekton Pro"/>
                <a:sym typeface="Tekton Pro"/>
              </a:rPr>
              <a:t>within budget</a:t>
            </a:r>
          </a:p>
        </p:txBody>
      </p:sp>
      <p:grpSp>
        <p:nvGrpSpPr>
          <p:cNvPr id="27672" name="Group 24"/>
          <p:cNvGrpSpPr>
            <a:grpSpLocks/>
          </p:cNvGrpSpPr>
          <p:nvPr/>
        </p:nvGrpSpPr>
        <p:grpSpPr bwMode="auto">
          <a:xfrm>
            <a:off x="5316538" y="3303588"/>
            <a:ext cx="236537" cy="554037"/>
            <a:chOff x="0" y="53"/>
            <a:chExt cx="282" cy="661"/>
          </a:xfrm>
        </p:grpSpPr>
        <p:sp>
          <p:nvSpPr>
            <p:cNvPr id="34844" name="Rectangle 22"/>
            <p:cNvSpPr>
              <a:spLocks/>
            </p:cNvSpPr>
            <p:nvPr/>
          </p:nvSpPr>
          <p:spPr bwMode="auto">
            <a:xfrm>
              <a:off x="0" y="53"/>
              <a:ext cx="274"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3600" b="1">
                  <a:solidFill>
                    <a:srgbClr val="343434"/>
                  </a:solidFill>
                  <a:latin typeface="Gill Sans"/>
                  <a:ea typeface="Gill Sans"/>
                  <a:cs typeface="Gill Sans"/>
                  <a:sym typeface="Gill Sans"/>
                </a:rPr>
                <a:t>=</a:t>
              </a:r>
            </a:p>
          </p:txBody>
        </p:sp>
        <p:sp>
          <p:nvSpPr>
            <p:cNvPr id="34845" name="Rectangle 23"/>
            <p:cNvSpPr>
              <a:spLocks/>
            </p:cNvSpPr>
            <p:nvPr/>
          </p:nvSpPr>
          <p:spPr bwMode="auto">
            <a:xfrm>
              <a:off x="44" y="53"/>
              <a:ext cx="238"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3600" b="1">
                  <a:solidFill>
                    <a:srgbClr val="A40800"/>
                  </a:solidFill>
                  <a:latin typeface="Gill Sans"/>
                  <a:ea typeface="Gill Sans"/>
                  <a:cs typeface="Gill Sans"/>
                  <a:sym typeface="Gill Sans"/>
                </a:rPr>
                <a:t>/</a:t>
              </a:r>
            </a:p>
          </p:txBody>
        </p:sp>
      </p:grpSp>
      <p:sp>
        <p:nvSpPr>
          <p:cNvPr id="27678" name="Rectangle 30"/>
          <p:cNvSpPr>
            <a:spLocks/>
          </p:cNvSpPr>
          <p:nvPr/>
        </p:nvSpPr>
        <p:spPr bwMode="auto">
          <a:xfrm>
            <a:off x="2438400" y="4708525"/>
            <a:ext cx="2286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3600" b="1">
                <a:solidFill>
                  <a:srgbClr val="343434"/>
                </a:solidFill>
                <a:latin typeface="Gill Sans"/>
                <a:ea typeface="Gill Sans"/>
                <a:cs typeface="Gill Sans"/>
                <a:sym typeface="Gill Sans"/>
              </a:rPr>
              <a:t>+</a:t>
            </a:r>
          </a:p>
        </p:txBody>
      </p:sp>
      <p:sp>
        <p:nvSpPr>
          <p:cNvPr id="27679" name="Rectangle 31"/>
          <p:cNvSpPr>
            <a:spLocks/>
          </p:cNvSpPr>
          <p:nvPr/>
        </p:nvSpPr>
        <p:spPr bwMode="auto">
          <a:xfrm>
            <a:off x="3808413" y="4714875"/>
            <a:ext cx="230187"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3600" b="1">
                <a:solidFill>
                  <a:srgbClr val="343434"/>
                </a:solidFill>
                <a:latin typeface="Gill Sans"/>
                <a:ea typeface="Gill Sans"/>
                <a:cs typeface="Gill Sans"/>
                <a:sym typeface="Gill Sans"/>
              </a:rPr>
              <a:t>+</a:t>
            </a:r>
          </a:p>
        </p:txBody>
      </p:sp>
      <p:sp>
        <p:nvSpPr>
          <p:cNvPr id="27680" name="Rectangle 32"/>
          <p:cNvSpPr>
            <a:spLocks/>
          </p:cNvSpPr>
          <p:nvPr/>
        </p:nvSpPr>
        <p:spPr bwMode="auto">
          <a:xfrm>
            <a:off x="5335588" y="4714875"/>
            <a:ext cx="2286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3600" b="1">
                <a:solidFill>
                  <a:srgbClr val="343434"/>
                </a:solidFill>
                <a:latin typeface="Gill Sans"/>
                <a:ea typeface="Gill Sans"/>
                <a:cs typeface="Gill Sans"/>
                <a:sym typeface="Gill Sans"/>
              </a:rPr>
              <a:t>=</a:t>
            </a:r>
          </a:p>
        </p:txBody>
      </p:sp>
      <p:sp>
        <p:nvSpPr>
          <p:cNvPr id="27681" name="Rectangle 33"/>
          <p:cNvSpPr>
            <a:spLocks/>
          </p:cNvSpPr>
          <p:nvPr/>
        </p:nvSpPr>
        <p:spPr bwMode="auto">
          <a:xfrm>
            <a:off x="5375275" y="4714875"/>
            <a:ext cx="1984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defRPr>
                <a:solidFill>
                  <a:schemeClr val="tx1"/>
                </a:solidFill>
                <a:latin typeface="Calibre Regular" pitchFamily="34" charset="0"/>
              </a:defRPr>
            </a:lvl1pPr>
            <a:lvl2pPr marL="742950" indent="-285750">
              <a:defRPr>
                <a:solidFill>
                  <a:schemeClr val="tx1"/>
                </a:solidFill>
                <a:latin typeface="Calibre Regular" pitchFamily="34" charset="0"/>
              </a:defRPr>
            </a:lvl2pPr>
            <a:lvl3pPr marL="1143000" indent="-228600">
              <a:defRPr>
                <a:solidFill>
                  <a:schemeClr val="tx1"/>
                </a:solidFill>
                <a:latin typeface="Calibre Regular" pitchFamily="34" charset="0"/>
              </a:defRPr>
            </a:lvl3pPr>
            <a:lvl4pPr marL="1600200" indent="-228600">
              <a:defRPr>
                <a:solidFill>
                  <a:schemeClr val="tx1"/>
                </a:solidFill>
                <a:latin typeface="Calibre Regular" pitchFamily="34" charset="0"/>
              </a:defRPr>
            </a:lvl4pPr>
            <a:lvl5pPr marL="2057400" indent="-228600">
              <a:defRPr>
                <a:solidFill>
                  <a:schemeClr val="tx1"/>
                </a:solidFill>
                <a:latin typeface="Calibre Regular" pitchFamily="34" charset="0"/>
              </a:defRPr>
            </a:lvl5pPr>
            <a:lvl6pPr marL="2514600" indent="-228600" defTabSz="457200" eaLnBrk="0" fontAlgn="base" hangingPunct="0">
              <a:spcBef>
                <a:spcPct val="0"/>
              </a:spcBef>
              <a:spcAft>
                <a:spcPct val="0"/>
              </a:spcAft>
              <a:defRPr>
                <a:solidFill>
                  <a:schemeClr val="tx1"/>
                </a:solidFill>
                <a:latin typeface="Calibre Regular" pitchFamily="34" charset="0"/>
              </a:defRPr>
            </a:lvl6pPr>
            <a:lvl7pPr marL="2971800" indent="-228600" defTabSz="457200" eaLnBrk="0" fontAlgn="base" hangingPunct="0">
              <a:spcBef>
                <a:spcPct val="0"/>
              </a:spcBef>
              <a:spcAft>
                <a:spcPct val="0"/>
              </a:spcAft>
              <a:defRPr>
                <a:solidFill>
                  <a:schemeClr val="tx1"/>
                </a:solidFill>
                <a:latin typeface="Calibre Regular" pitchFamily="34" charset="0"/>
              </a:defRPr>
            </a:lvl7pPr>
            <a:lvl8pPr marL="3429000" indent="-228600" defTabSz="457200" eaLnBrk="0" fontAlgn="base" hangingPunct="0">
              <a:spcBef>
                <a:spcPct val="0"/>
              </a:spcBef>
              <a:spcAft>
                <a:spcPct val="0"/>
              </a:spcAft>
              <a:defRPr>
                <a:solidFill>
                  <a:schemeClr val="tx1"/>
                </a:solidFill>
                <a:latin typeface="Calibre Regular" pitchFamily="34" charset="0"/>
              </a:defRPr>
            </a:lvl8pPr>
            <a:lvl9pPr marL="3886200" indent="-228600" defTabSz="457200" eaLnBrk="0" fontAlgn="base" hangingPunct="0">
              <a:spcBef>
                <a:spcPct val="0"/>
              </a:spcBef>
              <a:spcAft>
                <a:spcPct val="0"/>
              </a:spcAft>
              <a:defRPr>
                <a:solidFill>
                  <a:schemeClr val="tx1"/>
                </a:solidFill>
                <a:latin typeface="Calibre Regular" pitchFamily="34" charset="0"/>
              </a:defRPr>
            </a:lvl9pPr>
          </a:lstStyle>
          <a:p>
            <a:pPr eaLnBrk="1" hangingPunct="1"/>
            <a:r>
              <a:rPr lang="en-US" altLang="en-US" sz="3600" b="1">
                <a:solidFill>
                  <a:srgbClr val="A40800"/>
                </a:solidFill>
                <a:latin typeface="Gill Sans"/>
                <a:ea typeface="Gill Sans"/>
                <a:cs typeface="Gill Sans"/>
                <a:sym typeface="Gill Sans"/>
              </a:rPr>
              <a:t>/</a:t>
            </a:r>
          </a:p>
        </p:txBody>
      </p:sp>
      <p:pic>
        <p:nvPicPr>
          <p:cNvPr id="27682" name="Picture 34"/>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3463" y="2559050"/>
            <a:ext cx="1393825"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7683" name="Rectangle 35"/>
          <p:cNvSpPr>
            <a:spLocks/>
          </p:cNvSpPr>
          <p:nvPr/>
        </p:nvSpPr>
        <p:spPr bwMode="auto">
          <a:xfrm>
            <a:off x="6532563" y="2530475"/>
            <a:ext cx="700087" cy="127000"/>
          </a:xfrm>
          <a:prstGeom prst="rect">
            <a:avLst/>
          </a:prstGeom>
          <a:noFill/>
          <a:ln>
            <a:noFill/>
          </a:ln>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altLang="en-US" sz="825">
                <a:latin typeface="Tekton Pro"/>
                <a:ea typeface="Tekton Pro"/>
                <a:cs typeface="Tekton Pro"/>
                <a:sym typeface="Tekton Pro"/>
              </a:rPr>
              <a:t>happy customer</a:t>
            </a:r>
          </a:p>
        </p:txBody>
      </p:sp>
      <p:sp>
        <p:nvSpPr>
          <p:cNvPr id="34840" name="Title 1"/>
          <p:cNvSpPr txBox="1">
            <a:spLocks/>
          </p:cNvSpPr>
          <p:nvPr/>
        </p:nvSpPr>
        <p:spPr bwMode="auto">
          <a:xfrm>
            <a:off x="608013" y="403225"/>
            <a:ext cx="83073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New Project Law: s + s + $ Does Not = </a:t>
            </a:r>
            <a:r>
              <a:rPr lang="en-US" altLang="en-US" sz="4000">
                <a:solidFill>
                  <a:srgbClr val="0091C1"/>
                </a:solidFill>
                <a:latin typeface="Tekton Pro"/>
                <a:ea typeface="Tekton Pro"/>
                <a:cs typeface="Tekton Pro"/>
                <a:sym typeface="Wingdings" panose="05000000000000000000" pitchFamily="2" charset="2"/>
              </a:rPr>
              <a:t></a:t>
            </a:r>
            <a:r>
              <a:rPr lang="en-US" altLang="en-US" sz="3200" b="1">
                <a:solidFill>
                  <a:srgbClr val="0091C1"/>
                </a:solidFill>
                <a:latin typeface="Blacker Display Med" pitchFamily="50" charset="0"/>
              </a:rPr>
              <a:t> </a:t>
            </a:r>
            <a:endParaRPr lang="en-US" altLang="en-US" sz="3200">
              <a:solidFill>
                <a:srgbClr val="0091C1"/>
              </a:solidFill>
              <a:latin typeface="Blacker Display Med" pitchFamily="50" charset="0"/>
            </a:endParaRPr>
          </a:p>
        </p:txBody>
      </p:sp>
      <p:pic>
        <p:nvPicPr>
          <p:cNvPr id="34841" name="Picture 2" descr="A close up of a sign&#10;&#10;Description automatically generated"/>
          <p:cNvPicPr>
            <a:picLocks noChangeAspect="1" noChangeArrowheads="1"/>
          </p:cNvPicPr>
          <p:nvPr/>
        </p:nvPicPr>
        <p:blipFill>
          <a:blip r:embed="rId5" cstate="print">
            <a:extLst>
              <a:ext uri="{28A0092B-C50C-407E-A947-70E740481C1C}">
                <a14:useLocalDpi xmlns:a14="http://schemas.microsoft.com/office/drawing/2010/main" val="0"/>
              </a:ext>
            </a:extLst>
          </a:blip>
          <a:srcRect l="20491" t="22176" r="19295" b="21765"/>
          <a:stretch>
            <a:fillRect/>
          </a:stretch>
        </p:blipFill>
        <p:spPr bwMode="auto">
          <a:xfrm>
            <a:off x="1716088" y="4778375"/>
            <a:ext cx="434975"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2" name="Picture 3" descr="A close up of a sign&#10;&#10;Description automatically generated"/>
          <p:cNvPicPr>
            <a:picLocks noChangeAspect="1" noChangeArrowheads="1"/>
          </p:cNvPicPr>
          <p:nvPr/>
        </p:nvPicPr>
        <p:blipFill>
          <a:blip r:embed="rId5" cstate="print">
            <a:extLst>
              <a:ext uri="{28A0092B-C50C-407E-A947-70E740481C1C}">
                <a14:useLocalDpi xmlns:a14="http://schemas.microsoft.com/office/drawing/2010/main" val="0"/>
              </a:ext>
            </a:extLst>
          </a:blip>
          <a:srcRect l="20491" t="22176" r="19295" b="21765"/>
          <a:stretch>
            <a:fillRect/>
          </a:stretch>
        </p:blipFill>
        <p:spPr bwMode="auto">
          <a:xfrm>
            <a:off x="2974975" y="4778375"/>
            <a:ext cx="434975"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3" name="Picture 4" descr="A close up of a sign&#10;&#10;Description automatically generated"/>
          <p:cNvPicPr>
            <a:picLocks noChangeAspect="1" noChangeArrowheads="1"/>
          </p:cNvPicPr>
          <p:nvPr/>
        </p:nvPicPr>
        <p:blipFill>
          <a:blip r:embed="rId5" cstate="print">
            <a:extLst>
              <a:ext uri="{28A0092B-C50C-407E-A947-70E740481C1C}">
                <a14:useLocalDpi xmlns:a14="http://schemas.microsoft.com/office/drawing/2010/main" val="0"/>
              </a:ext>
            </a:extLst>
          </a:blip>
          <a:srcRect l="20491" t="22176" r="19295" b="21765"/>
          <a:stretch>
            <a:fillRect/>
          </a:stretch>
        </p:blipFill>
        <p:spPr bwMode="auto">
          <a:xfrm>
            <a:off x="4302125" y="4778375"/>
            <a:ext cx="434975"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8" presetClass="entr" presetSubtype="0" fill="hold" grpId="0" nodeType="clickEffect">
                                  <p:stCondLst>
                                    <p:cond delay="0"/>
                                  </p:stCondLst>
                                  <p:childTnLst>
                                    <p:set>
                                      <p:cBhvr>
                                        <p:cTn id="6" dur="1" fill="hold">
                                          <p:stCondLst>
                                            <p:cond delay="499"/>
                                          </p:stCondLst>
                                        </p:cTn>
                                        <p:tgtEl>
                                          <p:spTgt spid="27657"/>
                                        </p:tgtEl>
                                        <p:attrNameLst>
                                          <p:attrName>style.visibility</p:attrName>
                                        </p:attrNameLst>
                                      </p:cBhvr>
                                      <p:to>
                                        <p:strVal val="visible"/>
                                      </p:to>
                                    </p:set>
                                  </p:childTnLst>
                                </p:cTn>
                              </p:par>
                            </p:childTnLst>
                          </p:cTn>
                        </p:par>
                        <p:par>
                          <p:cTn id="7" fill="hold" nodeType="afterGroup">
                            <p:stCondLst>
                              <p:cond delay="500"/>
                            </p:stCondLst>
                            <p:childTnLst>
                              <p:par>
                                <p:cTn id="8" presetID="168" presetClass="entr" presetSubtype="0" fill="hold" grpId="0" nodeType="afterEffect">
                                  <p:stCondLst>
                                    <p:cond delay="0"/>
                                  </p:stCondLst>
                                  <p:childTnLst>
                                    <p:set>
                                      <p:cBhvr>
                                        <p:cTn id="9" dur="1" fill="hold">
                                          <p:stCondLst>
                                            <p:cond delay="499"/>
                                          </p:stCondLst>
                                        </p:cTn>
                                        <p:tgtEl>
                                          <p:spTgt spid="27658"/>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68" presetClass="entr" presetSubtype="0" fill="hold" grpId="0" nodeType="clickEffect">
                                  <p:stCondLst>
                                    <p:cond delay="0"/>
                                  </p:stCondLst>
                                  <p:childTnLst>
                                    <p:set>
                                      <p:cBhvr>
                                        <p:cTn id="13" dur="1" fill="hold">
                                          <p:stCondLst>
                                            <p:cond delay="499"/>
                                          </p:stCondLst>
                                        </p:cTn>
                                        <p:tgtEl>
                                          <p:spTgt spid="27664">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68" presetClass="entr" presetSubtype="0" fill="hold" grpId="0" nodeType="clickEffect">
                                  <p:stCondLst>
                                    <p:cond delay="0"/>
                                  </p:stCondLst>
                                  <p:childTnLst>
                                    <p:set>
                                      <p:cBhvr>
                                        <p:cTn id="17" dur="1" fill="hold">
                                          <p:stCondLst>
                                            <p:cond delay="499"/>
                                          </p:stCondLst>
                                        </p:cTn>
                                        <p:tgtEl>
                                          <p:spTgt spid="27664">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68" presetClass="entr" presetSubtype="0" fill="hold" grpId="0" nodeType="clickEffect">
                                  <p:stCondLst>
                                    <p:cond delay="0"/>
                                  </p:stCondLst>
                                  <p:childTnLst>
                                    <p:set>
                                      <p:cBhvr>
                                        <p:cTn id="21" dur="1" fill="hold">
                                          <p:stCondLst>
                                            <p:cond delay="499"/>
                                          </p:stCondLst>
                                        </p:cTn>
                                        <p:tgtEl>
                                          <p:spTgt spid="27664">
                                            <p:txEl>
                                              <p:pRg st="2" end="2"/>
                                            </p:txEl>
                                          </p:spTgt>
                                        </p:tgtEl>
                                        <p:attrNameLst>
                                          <p:attrName>style.visibility</p:attrName>
                                        </p:attrNameLst>
                                      </p:cBhvr>
                                      <p:to>
                                        <p:strVal val="visible"/>
                                      </p:to>
                                    </p:set>
                                  </p:childTnLst>
                                </p:cTn>
                              </p:par>
                            </p:childTnLst>
                          </p:cTn>
                        </p:par>
                        <p:par>
                          <p:cTn id="22" fill="hold" nodeType="afterGroup">
                            <p:stCondLst>
                              <p:cond delay="500"/>
                            </p:stCondLst>
                            <p:childTnLst>
                              <p:par>
                                <p:cTn id="23" presetID="168" presetClass="entr" presetSubtype="0" fill="hold" grpId="0" nodeType="afterEffect">
                                  <p:stCondLst>
                                    <p:cond delay="0"/>
                                  </p:stCondLst>
                                  <p:childTnLst>
                                    <p:set>
                                      <p:cBhvr>
                                        <p:cTn id="24" dur="1" fill="hold">
                                          <p:stCondLst>
                                            <p:cond delay="499"/>
                                          </p:stCondLst>
                                        </p:cTn>
                                        <p:tgtEl>
                                          <p:spTgt spid="27678"/>
                                        </p:tgtEl>
                                        <p:attrNameLst>
                                          <p:attrName>style.visibility</p:attrName>
                                        </p:attrNameLst>
                                      </p:cBhvr>
                                      <p:to>
                                        <p:strVal val="visible"/>
                                      </p:to>
                                    </p:set>
                                  </p:childTnLst>
                                </p:cTn>
                              </p:par>
                            </p:childTnLst>
                          </p:cTn>
                        </p:par>
                        <p:par>
                          <p:cTn id="25" fill="hold" nodeType="afterGroup">
                            <p:stCondLst>
                              <p:cond delay="1000"/>
                            </p:stCondLst>
                            <p:childTnLst>
                              <p:par>
                                <p:cTn id="26" presetID="168" presetClass="entr" presetSubtype="0" fill="hold" grpId="0" nodeType="afterEffect">
                                  <p:stCondLst>
                                    <p:cond delay="0"/>
                                  </p:stCondLst>
                                  <p:childTnLst>
                                    <p:set>
                                      <p:cBhvr>
                                        <p:cTn id="27" dur="1" fill="hold">
                                          <p:stCondLst>
                                            <p:cond delay="499"/>
                                          </p:stCondLst>
                                        </p:cTn>
                                        <p:tgtEl>
                                          <p:spTgt spid="27656"/>
                                        </p:tgtEl>
                                        <p:attrNameLst>
                                          <p:attrName>style.visibility</p:attrName>
                                        </p:attrNameLst>
                                      </p:cBhvr>
                                      <p:to>
                                        <p:strVal val="visible"/>
                                      </p:to>
                                    </p:set>
                                  </p:childTnLst>
                                </p:cTn>
                              </p:par>
                            </p:childTnLst>
                          </p:cTn>
                        </p:par>
                        <p:par>
                          <p:cTn id="28" fill="hold" nodeType="afterGroup">
                            <p:stCondLst>
                              <p:cond delay="1500"/>
                            </p:stCondLst>
                            <p:childTnLst>
                              <p:par>
                                <p:cTn id="29" presetID="168" presetClass="entr" presetSubtype="0" fill="hold" grpId="0" nodeType="afterEffect">
                                  <p:stCondLst>
                                    <p:cond delay="0"/>
                                  </p:stCondLst>
                                  <p:childTnLst>
                                    <p:set>
                                      <p:cBhvr>
                                        <p:cTn id="30" dur="1" fill="hold">
                                          <p:stCondLst>
                                            <p:cond delay="499"/>
                                          </p:stCondLst>
                                        </p:cTn>
                                        <p:tgtEl>
                                          <p:spTgt spid="2765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68" presetClass="entr" presetSubtype="0" fill="hold" grpId="0" nodeType="clickEffect">
                                  <p:stCondLst>
                                    <p:cond delay="0"/>
                                  </p:stCondLst>
                                  <p:childTnLst>
                                    <p:set>
                                      <p:cBhvr>
                                        <p:cTn id="34" dur="1" fill="hold">
                                          <p:stCondLst>
                                            <p:cond delay="499"/>
                                          </p:stCondLst>
                                        </p:cTn>
                                        <p:tgtEl>
                                          <p:spTgt spid="27665">
                                            <p:txEl>
                                              <p:pRg st="0" end="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68" presetClass="entr" presetSubtype="0" fill="hold" grpId="0" nodeType="clickEffect">
                                  <p:stCondLst>
                                    <p:cond delay="0"/>
                                  </p:stCondLst>
                                  <p:childTnLst>
                                    <p:set>
                                      <p:cBhvr>
                                        <p:cTn id="38" dur="1" fill="hold">
                                          <p:stCondLst>
                                            <p:cond delay="499"/>
                                          </p:stCondLst>
                                        </p:cTn>
                                        <p:tgtEl>
                                          <p:spTgt spid="27665">
                                            <p:txEl>
                                              <p:pRg st="1" end="1"/>
                                            </p:txEl>
                                          </p:spTgt>
                                        </p:tgtEl>
                                        <p:attrNameLst>
                                          <p:attrName>style.visibility</p:attrName>
                                        </p:attrNameLst>
                                      </p:cBhvr>
                                      <p:to>
                                        <p:strVal val="visible"/>
                                      </p:to>
                                    </p:set>
                                  </p:childTnLst>
                                </p:cTn>
                              </p:par>
                            </p:childTnLst>
                          </p:cTn>
                        </p:par>
                        <p:par>
                          <p:cTn id="39" fill="hold" nodeType="afterGroup">
                            <p:stCondLst>
                              <p:cond delay="500"/>
                            </p:stCondLst>
                            <p:childTnLst>
                              <p:par>
                                <p:cTn id="40" presetID="168" presetClass="entr" presetSubtype="0" fill="hold" grpId="0" nodeType="afterEffect">
                                  <p:stCondLst>
                                    <p:cond delay="0"/>
                                  </p:stCondLst>
                                  <p:childTnLst>
                                    <p:set>
                                      <p:cBhvr>
                                        <p:cTn id="41" dur="1" fill="hold">
                                          <p:stCondLst>
                                            <p:cond delay="499"/>
                                          </p:stCondLst>
                                        </p:cTn>
                                        <p:tgtEl>
                                          <p:spTgt spid="27679"/>
                                        </p:tgtEl>
                                        <p:attrNameLst>
                                          <p:attrName>style.visibility</p:attrName>
                                        </p:attrNameLst>
                                      </p:cBhvr>
                                      <p:to>
                                        <p:strVal val="visible"/>
                                      </p:to>
                                    </p:set>
                                  </p:childTnLst>
                                </p:cTn>
                              </p:par>
                            </p:childTnLst>
                          </p:cTn>
                        </p:par>
                        <p:par>
                          <p:cTn id="42" fill="hold" nodeType="afterGroup">
                            <p:stCondLst>
                              <p:cond delay="1000"/>
                            </p:stCondLst>
                            <p:childTnLst>
                              <p:par>
                                <p:cTn id="43" presetID="168" presetClass="entr" presetSubtype="0" fill="hold" grpId="0" nodeType="afterEffect">
                                  <p:stCondLst>
                                    <p:cond delay="0"/>
                                  </p:stCondLst>
                                  <p:childTnLst>
                                    <p:set>
                                      <p:cBhvr>
                                        <p:cTn id="44" dur="1" fill="hold">
                                          <p:stCondLst>
                                            <p:cond delay="499"/>
                                          </p:stCondLst>
                                        </p:cTn>
                                        <p:tgtEl>
                                          <p:spTgt spid="27655"/>
                                        </p:tgtEl>
                                        <p:attrNameLst>
                                          <p:attrName>style.visibility</p:attrName>
                                        </p:attrNameLst>
                                      </p:cBhvr>
                                      <p:to>
                                        <p:strVal val="visible"/>
                                      </p:to>
                                    </p:set>
                                  </p:childTnLst>
                                </p:cTn>
                              </p:par>
                            </p:childTnLst>
                          </p:cTn>
                        </p:par>
                        <p:par>
                          <p:cTn id="45" fill="hold" nodeType="afterGroup">
                            <p:stCondLst>
                              <p:cond delay="1500"/>
                            </p:stCondLst>
                            <p:childTnLst>
                              <p:par>
                                <p:cTn id="46" presetID="168" presetClass="entr" presetSubtype="0" fill="hold" grpId="0" nodeType="afterEffect">
                                  <p:stCondLst>
                                    <p:cond delay="0"/>
                                  </p:stCondLst>
                                  <p:childTnLst>
                                    <p:set>
                                      <p:cBhvr>
                                        <p:cTn id="47" dur="1" fill="hold">
                                          <p:stCondLst>
                                            <p:cond delay="499"/>
                                          </p:stCondLst>
                                        </p:cTn>
                                        <p:tgtEl>
                                          <p:spTgt spid="27660"/>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168" presetClass="entr" presetSubtype="0" fill="hold" grpId="0" nodeType="clickEffect">
                                  <p:stCondLst>
                                    <p:cond delay="0"/>
                                  </p:stCondLst>
                                  <p:childTnLst>
                                    <p:set>
                                      <p:cBhvr>
                                        <p:cTn id="51" dur="1" fill="hold">
                                          <p:stCondLst>
                                            <p:cond delay="499"/>
                                          </p:stCondLst>
                                        </p:cTn>
                                        <p:tgtEl>
                                          <p:spTgt spid="27666">
                                            <p:txEl>
                                              <p:pRg st="0" end="0"/>
                                            </p:txEl>
                                          </p:spTgt>
                                        </p:tgtEl>
                                        <p:attrNameLst>
                                          <p:attrName>style.visibility</p:attrName>
                                        </p:attrNameLst>
                                      </p:cBhvr>
                                      <p:to>
                                        <p:strVal val="visible"/>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168" presetClass="entr" presetSubtype="0" fill="hold" grpId="0" nodeType="clickEffect">
                                  <p:stCondLst>
                                    <p:cond delay="0"/>
                                  </p:stCondLst>
                                  <p:childTnLst>
                                    <p:set>
                                      <p:cBhvr>
                                        <p:cTn id="55" dur="1" fill="hold">
                                          <p:stCondLst>
                                            <p:cond delay="499"/>
                                          </p:stCondLst>
                                        </p:cTn>
                                        <p:tgtEl>
                                          <p:spTgt spid="27666">
                                            <p:txEl>
                                              <p:pRg st="1" end="1"/>
                                            </p:txEl>
                                          </p:spTgt>
                                        </p:tgtEl>
                                        <p:attrNameLst>
                                          <p:attrName>style.visibility</p:attrName>
                                        </p:attrNameLst>
                                      </p:cBhvr>
                                      <p:to>
                                        <p:strVal val="visible"/>
                                      </p:to>
                                    </p:set>
                                  </p:childTnLst>
                                </p:cTn>
                              </p:par>
                            </p:childTnLst>
                          </p:cTn>
                        </p:par>
                        <p:par>
                          <p:cTn id="56" fill="hold" nodeType="afterGroup">
                            <p:stCondLst>
                              <p:cond delay="500"/>
                            </p:stCondLst>
                            <p:childTnLst>
                              <p:par>
                                <p:cTn id="57" presetID="168" presetClass="entr" presetSubtype="0" fill="hold" grpId="0" nodeType="afterEffect">
                                  <p:stCondLst>
                                    <p:cond delay="0"/>
                                  </p:stCondLst>
                                  <p:childTnLst>
                                    <p:set>
                                      <p:cBhvr>
                                        <p:cTn id="58" dur="1" fill="hold">
                                          <p:stCondLst>
                                            <p:cond delay="499"/>
                                          </p:stCondLst>
                                        </p:cTn>
                                        <p:tgtEl>
                                          <p:spTgt spid="27680"/>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2" fill="hold" nodeType="clickEffect">
                                  <p:stCondLst>
                                    <p:cond delay="0"/>
                                  </p:stCondLst>
                                  <p:childTnLst>
                                    <p:set>
                                      <p:cBhvr>
                                        <p:cTn id="62" dur="1" fill="hold">
                                          <p:stCondLst>
                                            <p:cond delay="0"/>
                                          </p:stCondLst>
                                        </p:cTn>
                                        <p:tgtEl>
                                          <p:spTgt spid="27682"/>
                                        </p:tgtEl>
                                        <p:attrNameLst>
                                          <p:attrName>style.visibility</p:attrName>
                                        </p:attrNameLst>
                                      </p:cBhvr>
                                      <p:to>
                                        <p:strVal val="visible"/>
                                      </p:to>
                                    </p:set>
                                    <p:anim calcmode="lin" valueType="num">
                                      <p:cBhvr additive="base">
                                        <p:cTn id="63" dur="500" fill="hold"/>
                                        <p:tgtEl>
                                          <p:spTgt spid="27682"/>
                                        </p:tgtEl>
                                        <p:attrNameLst>
                                          <p:attrName>ppt_x</p:attrName>
                                        </p:attrNameLst>
                                      </p:cBhvr>
                                      <p:tavLst>
                                        <p:tav tm="0">
                                          <p:val>
                                            <p:strVal val="1+#ppt_w/2"/>
                                          </p:val>
                                        </p:tav>
                                        <p:tav tm="100000">
                                          <p:val>
                                            <p:strVal val="#ppt_x"/>
                                          </p:val>
                                        </p:tav>
                                      </p:tavLst>
                                    </p:anim>
                                    <p:anim calcmode="lin" valueType="num">
                                      <p:cBhvr additive="base">
                                        <p:cTn id="64" dur="500" fill="hold"/>
                                        <p:tgtEl>
                                          <p:spTgt spid="27682"/>
                                        </p:tgtEl>
                                        <p:attrNameLst>
                                          <p:attrName>ppt_y</p:attrName>
                                        </p:attrNameLst>
                                      </p:cBhvr>
                                      <p:tavLst>
                                        <p:tav tm="0">
                                          <p:val>
                                            <p:strVal val="#ppt_y"/>
                                          </p:val>
                                        </p:tav>
                                        <p:tav tm="100000">
                                          <p:val>
                                            <p:strVal val="#ppt_y"/>
                                          </p:val>
                                        </p:tav>
                                      </p:tavLst>
                                    </p:anim>
                                  </p:childTnLst>
                                </p:cTn>
                              </p:par>
                            </p:childTnLst>
                          </p:cTn>
                        </p:par>
                        <p:par>
                          <p:cTn id="65" fill="hold" nodeType="afterGroup">
                            <p:stCondLst>
                              <p:cond delay="500"/>
                            </p:stCondLst>
                            <p:childTnLst>
                              <p:par>
                                <p:cTn id="66" presetID="2" presetClass="entr" presetSubtype="4" fill="hold" grpId="0" nodeType="afterEffect">
                                  <p:stCondLst>
                                    <p:cond delay="0"/>
                                  </p:stCondLst>
                                  <p:childTnLst>
                                    <p:set>
                                      <p:cBhvr>
                                        <p:cTn id="67" dur="1" fill="hold">
                                          <p:stCondLst>
                                            <p:cond delay="0"/>
                                          </p:stCondLst>
                                        </p:cTn>
                                        <p:tgtEl>
                                          <p:spTgt spid="27683"/>
                                        </p:tgtEl>
                                        <p:attrNameLst>
                                          <p:attrName>style.visibility</p:attrName>
                                        </p:attrNameLst>
                                      </p:cBhvr>
                                      <p:to>
                                        <p:strVal val="visible"/>
                                      </p:to>
                                    </p:set>
                                    <p:anim calcmode="lin" valueType="num">
                                      <p:cBhvr additive="base">
                                        <p:cTn id="68" dur="500" fill="hold"/>
                                        <p:tgtEl>
                                          <p:spTgt spid="27683"/>
                                        </p:tgtEl>
                                        <p:attrNameLst>
                                          <p:attrName>ppt_x</p:attrName>
                                        </p:attrNameLst>
                                      </p:cBhvr>
                                      <p:tavLst>
                                        <p:tav tm="0">
                                          <p:val>
                                            <p:strVal val="#ppt_x"/>
                                          </p:val>
                                        </p:tav>
                                        <p:tav tm="100000">
                                          <p:val>
                                            <p:strVal val="#ppt_x"/>
                                          </p:val>
                                        </p:tav>
                                      </p:tavLst>
                                    </p:anim>
                                    <p:anim calcmode="lin" valueType="num">
                                      <p:cBhvr additive="base">
                                        <p:cTn id="69" dur="500" fill="hold"/>
                                        <p:tgtEl>
                                          <p:spTgt spid="27683"/>
                                        </p:tgtEl>
                                        <p:attrNameLst>
                                          <p:attrName>ppt_y</p:attrName>
                                        </p:attrNameLst>
                                      </p:cBhvr>
                                      <p:tavLst>
                                        <p:tav tm="0">
                                          <p:val>
                                            <p:strVal val="1+#ppt_h/2"/>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27681"/>
                                        </p:tgtEl>
                                        <p:attrNameLst>
                                          <p:attrName>style.visibility</p:attrName>
                                        </p:attrNameLst>
                                      </p:cBhvr>
                                      <p:to>
                                        <p:strVal val="visible"/>
                                      </p:to>
                                    </p:set>
                                    <p:anim calcmode="lin" valueType="num">
                                      <p:cBhvr additive="base">
                                        <p:cTn id="74" dur="500" fill="hold"/>
                                        <p:tgtEl>
                                          <p:spTgt spid="27681"/>
                                        </p:tgtEl>
                                        <p:attrNameLst>
                                          <p:attrName>ppt_x</p:attrName>
                                        </p:attrNameLst>
                                      </p:cBhvr>
                                      <p:tavLst>
                                        <p:tav tm="0">
                                          <p:val>
                                            <p:strVal val="#ppt_x"/>
                                          </p:val>
                                        </p:tav>
                                        <p:tav tm="100000">
                                          <p:val>
                                            <p:strVal val="#ppt_x"/>
                                          </p:val>
                                        </p:tav>
                                      </p:tavLst>
                                    </p:anim>
                                    <p:anim calcmode="lin" valueType="num">
                                      <p:cBhvr additive="base">
                                        <p:cTn id="75" dur="500" fill="hold"/>
                                        <p:tgtEl>
                                          <p:spTgt spid="27681"/>
                                        </p:tgtEl>
                                        <p:attrNameLst>
                                          <p:attrName>ppt_y</p:attrName>
                                        </p:attrNameLst>
                                      </p:cBhvr>
                                      <p:tavLst>
                                        <p:tav tm="0">
                                          <p:val>
                                            <p:strVal val="1+#ppt_h/2"/>
                                          </p:val>
                                        </p:tav>
                                        <p:tav tm="100000">
                                          <p:val>
                                            <p:strVal val="#ppt_y"/>
                                          </p:val>
                                        </p:tav>
                                      </p:tavLst>
                                    </p:anim>
                                  </p:childTnLst>
                                </p:cTn>
                              </p:par>
                            </p:childTnLst>
                          </p:cTn>
                        </p:par>
                        <p:par>
                          <p:cTn id="76" fill="hold" nodeType="afterGroup">
                            <p:stCondLst>
                              <p:cond delay="500"/>
                            </p:stCondLst>
                            <p:childTnLst>
                              <p:par>
                                <p:cTn id="77" presetID="2" presetClass="entr" presetSubtype="4" fill="hold" nodeType="afterEffect">
                                  <p:stCondLst>
                                    <p:cond delay="0"/>
                                  </p:stCondLst>
                                  <p:childTnLst>
                                    <p:set>
                                      <p:cBhvr>
                                        <p:cTn id="78" dur="1" fill="hold">
                                          <p:stCondLst>
                                            <p:cond delay="0"/>
                                          </p:stCondLst>
                                        </p:cTn>
                                        <p:tgtEl>
                                          <p:spTgt spid="27653"/>
                                        </p:tgtEl>
                                        <p:attrNameLst>
                                          <p:attrName>style.visibility</p:attrName>
                                        </p:attrNameLst>
                                      </p:cBhvr>
                                      <p:to>
                                        <p:strVal val="visible"/>
                                      </p:to>
                                    </p:set>
                                    <p:anim calcmode="lin" valueType="num">
                                      <p:cBhvr additive="base">
                                        <p:cTn id="79" dur="500" fill="hold"/>
                                        <p:tgtEl>
                                          <p:spTgt spid="27653"/>
                                        </p:tgtEl>
                                        <p:attrNameLst>
                                          <p:attrName>ppt_x</p:attrName>
                                        </p:attrNameLst>
                                      </p:cBhvr>
                                      <p:tavLst>
                                        <p:tav tm="0">
                                          <p:val>
                                            <p:strVal val="#ppt_x"/>
                                          </p:val>
                                        </p:tav>
                                        <p:tav tm="100000">
                                          <p:val>
                                            <p:strVal val="#ppt_x"/>
                                          </p:val>
                                        </p:tav>
                                      </p:tavLst>
                                    </p:anim>
                                    <p:anim calcmode="lin" valueType="num">
                                      <p:cBhvr additive="base">
                                        <p:cTn id="80" dur="500" fill="hold"/>
                                        <p:tgtEl>
                                          <p:spTgt spid="27653"/>
                                        </p:tgtEl>
                                        <p:attrNameLst>
                                          <p:attrName>ppt_y</p:attrName>
                                        </p:attrNameLst>
                                      </p:cBhvr>
                                      <p:tavLst>
                                        <p:tav tm="0">
                                          <p:val>
                                            <p:strVal val="1+#ppt_h/2"/>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7667"/>
                                        </p:tgtEl>
                                        <p:attrNameLst>
                                          <p:attrName>style.visibility</p:attrName>
                                        </p:attrNameLst>
                                      </p:cBhvr>
                                      <p:to>
                                        <p:strVal val="visible"/>
                                      </p:to>
                                    </p:set>
                                    <p:anim calcmode="lin" valueType="num">
                                      <p:cBhvr additive="base">
                                        <p:cTn id="85" dur="500" fill="hold"/>
                                        <p:tgtEl>
                                          <p:spTgt spid="27667"/>
                                        </p:tgtEl>
                                        <p:attrNameLst>
                                          <p:attrName>ppt_x</p:attrName>
                                        </p:attrNameLst>
                                      </p:cBhvr>
                                      <p:tavLst>
                                        <p:tav tm="0">
                                          <p:val>
                                            <p:strVal val="#ppt_x"/>
                                          </p:val>
                                        </p:tav>
                                        <p:tav tm="100000">
                                          <p:val>
                                            <p:strVal val="#ppt_x"/>
                                          </p:val>
                                        </p:tav>
                                      </p:tavLst>
                                    </p:anim>
                                    <p:anim calcmode="lin" valueType="num">
                                      <p:cBhvr additive="base">
                                        <p:cTn id="86" dur="500" fill="hold"/>
                                        <p:tgtEl>
                                          <p:spTgt spid="27667"/>
                                        </p:tgtEl>
                                        <p:attrNameLst>
                                          <p:attrName>ppt_y</p:attrName>
                                        </p:attrNameLst>
                                      </p:cBhvr>
                                      <p:tavLst>
                                        <p:tav tm="0">
                                          <p:val>
                                            <p:strVal val="1+#ppt_h/2"/>
                                          </p:val>
                                        </p:tav>
                                        <p:tav tm="100000">
                                          <p:val>
                                            <p:strVal val="#ppt_y"/>
                                          </p:val>
                                        </p:tav>
                                      </p:tavLst>
                                    </p:anim>
                                  </p:childTnLst>
                                </p:cTn>
                              </p:par>
                            </p:childTnLst>
                          </p:cTn>
                        </p:par>
                        <p:par>
                          <p:cTn id="87" fill="hold" nodeType="afterGroup">
                            <p:stCondLst>
                              <p:cond delay="500"/>
                            </p:stCondLst>
                            <p:childTnLst>
                              <p:par>
                                <p:cTn id="88" presetID="2" presetClass="entr" presetSubtype="4" fill="hold" grpId="0" nodeType="afterEffect">
                                  <p:stCondLst>
                                    <p:cond delay="0"/>
                                  </p:stCondLst>
                                  <p:childTnLst>
                                    <p:set>
                                      <p:cBhvr>
                                        <p:cTn id="89" dur="1" fill="hold">
                                          <p:stCondLst>
                                            <p:cond delay="0"/>
                                          </p:stCondLst>
                                        </p:cTn>
                                        <p:tgtEl>
                                          <p:spTgt spid="27668"/>
                                        </p:tgtEl>
                                        <p:attrNameLst>
                                          <p:attrName>style.visibility</p:attrName>
                                        </p:attrNameLst>
                                      </p:cBhvr>
                                      <p:to>
                                        <p:strVal val="visible"/>
                                      </p:to>
                                    </p:set>
                                    <p:anim calcmode="lin" valueType="num">
                                      <p:cBhvr additive="base">
                                        <p:cTn id="90" dur="500" fill="hold"/>
                                        <p:tgtEl>
                                          <p:spTgt spid="27668"/>
                                        </p:tgtEl>
                                        <p:attrNameLst>
                                          <p:attrName>ppt_x</p:attrName>
                                        </p:attrNameLst>
                                      </p:cBhvr>
                                      <p:tavLst>
                                        <p:tav tm="0">
                                          <p:val>
                                            <p:strVal val="#ppt_x"/>
                                          </p:val>
                                        </p:tav>
                                        <p:tav tm="100000">
                                          <p:val>
                                            <p:strVal val="#ppt_x"/>
                                          </p:val>
                                        </p:tav>
                                      </p:tavLst>
                                    </p:anim>
                                    <p:anim calcmode="lin" valueType="num">
                                      <p:cBhvr additive="base">
                                        <p:cTn id="91" dur="500" fill="hold"/>
                                        <p:tgtEl>
                                          <p:spTgt spid="27668"/>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1000"/>
                            </p:stCondLst>
                            <p:childTnLst>
                              <p:par>
                                <p:cTn id="93" presetID="2" presetClass="entr" presetSubtype="4" fill="hold" grpId="0" nodeType="afterEffect">
                                  <p:stCondLst>
                                    <p:cond delay="0"/>
                                  </p:stCondLst>
                                  <p:childTnLst>
                                    <p:set>
                                      <p:cBhvr>
                                        <p:cTn id="94" dur="1" fill="hold">
                                          <p:stCondLst>
                                            <p:cond delay="0"/>
                                          </p:stCondLst>
                                        </p:cTn>
                                        <p:tgtEl>
                                          <p:spTgt spid="27669"/>
                                        </p:tgtEl>
                                        <p:attrNameLst>
                                          <p:attrName>style.visibility</p:attrName>
                                        </p:attrNameLst>
                                      </p:cBhvr>
                                      <p:to>
                                        <p:strVal val="visible"/>
                                      </p:to>
                                    </p:set>
                                    <p:anim calcmode="lin" valueType="num">
                                      <p:cBhvr additive="base">
                                        <p:cTn id="95" dur="500" fill="hold"/>
                                        <p:tgtEl>
                                          <p:spTgt spid="27669"/>
                                        </p:tgtEl>
                                        <p:attrNameLst>
                                          <p:attrName>ppt_x</p:attrName>
                                        </p:attrNameLst>
                                      </p:cBhvr>
                                      <p:tavLst>
                                        <p:tav tm="0">
                                          <p:val>
                                            <p:strVal val="#ppt_x"/>
                                          </p:val>
                                        </p:tav>
                                        <p:tav tm="100000">
                                          <p:val>
                                            <p:strVal val="#ppt_x"/>
                                          </p:val>
                                        </p:tav>
                                      </p:tavLst>
                                    </p:anim>
                                    <p:anim calcmode="lin" valueType="num">
                                      <p:cBhvr additive="base">
                                        <p:cTn id="96" dur="500" fill="hold"/>
                                        <p:tgtEl>
                                          <p:spTgt spid="27669"/>
                                        </p:tgtEl>
                                        <p:attrNameLst>
                                          <p:attrName>ppt_y</p:attrName>
                                        </p:attrNameLst>
                                      </p:cBhvr>
                                      <p:tavLst>
                                        <p:tav tm="0">
                                          <p:val>
                                            <p:strVal val="1+#ppt_h/2"/>
                                          </p:val>
                                        </p:tav>
                                        <p:tav tm="100000">
                                          <p:val>
                                            <p:strVal val="#ppt_y"/>
                                          </p:val>
                                        </p:tav>
                                      </p:tavLst>
                                    </p:anim>
                                  </p:childTnLst>
                                </p:cTn>
                              </p:par>
                            </p:childTnLst>
                          </p:cTn>
                        </p:par>
                        <p:par>
                          <p:cTn id="97" fill="hold" nodeType="afterGroup">
                            <p:stCondLst>
                              <p:cond delay="1500"/>
                            </p:stCondLst>
                            <p:childTnLst>
                              <p:par>
                                <p:cTn id="98" presetID="2" presetClass="entr" presetSubtype="4" fill="hold" nodeType="afterEffect">
                                  <p:stCondLst>
                                    <p:cond delay="0"/>
                                  </p:stCondLst>
                                  <p:childTnLst>
                                    <p:set>
                                      <p:cBhvr>
                                        <p:cTn id="99" dur="1" fill="hold">
                                          <p:stCondLst>
                                            <p:cond delay="0"/>
                                          </p:stCondLst>
                                        </p:cTn>
                                        <p:tgtEl>
                                          <p:spTgt spid="27672"/>
                                        </p:tgtEl>
                                        <p:attrNameLst>
                                          <p:attrName>style.visibility</p:attrName>
                                        </p:attrNameLst>
                                      </p:cBhvr>
                                      <p:to>
                                        <p:strVal val="visible"/>
                                      </p:to>
                                    </p:set>
                                    <p:anim calcmode="lin" valueType="num">
                                      <p:cBhvr additive="base">
                                        <p:cTn id="100" dur="500" fill="hold"/>
                                        <p:tgtEl>
                                          <p:spTgt spid="27672"/>
                                        </p:tgtEl>
                                        <p:attrNameLst>
                                          <p:attrName>ppt_x</p:attrName>
                                        </p:attrNameLst>
                                      </p:cBhvr>
                                      <p:tavLst>
                                        <p:tav tm="0">
                                          <p:val>
                                            <p:strVal val="#ppt_x"/>
                                          </p:val>
                                        </p:tav>
                                        <p:tav tm="100000">
                                          <p:val>
                                            <p:strVal val="#ppt_x"/>
                                          </p:val>
                                        </p:tav>
                                      </p:tavLst>
                                    </p:anim>
                                    <p:anim calcmode="lin" valueType="num">
                                      <p:cBhvr additive="base">
                                        <p:cTn id="101" dur="500" fill="hold"/>
                                        <p:tgtEl>
                                          <p:spTgt spid="276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5" grpId="0" animBg="1"/>
      <p:bldP spid="27656" grpId="0" animBg="1"/>
      <p:bldP spid="27657" grpId="0" animBg="1"/>
      <p:bldP spid="27658" grpId="0" autoUpdateAnimBg="0"/>
      <p:bldP spid="27659" grpId="0" autoUpdateAnimBg="0"/>
      <p:bldP spid="27660" grpId="0" autoUpdateAnimBg="0"/>
      <p:bldP spid="27664" grpId="0" build="p" autoUpdateAnimBg="0"/>
      <p:bldP spid="27665" grpId="0" build="p" autoUpdateAnimBg="0"/>
      <p:bldP spid="27666" grpId="0" build="p" autoUpdateAnimBg="0"/>
      <p:bldP spid="27667" grpId="0" autoUpdateAnimBg="0"/>
      <p:bldP spid="27668" grpId="0" autoUpdateAnimBg="0"/>
      <p:bldP spid="27669" grpId="0" autoUpdateAnimBg="0"/>
      <p:bldP spid="27678" grpId="0" autoUpdateAnimBg="0"/>
      <p:bldP spid="27679" grpId="0" autoUpdateAnimBg="0"/>
      <p:bldP spid="27680" grpId="0" autoUpdateAnimBg="0"/>
      <p:bldP spid="27681" grpId="0" autoUpdateAnimBg="0"/>
      <p:bldP spid="2768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4294967295"/>
          </p:nvPr>
        </p:nvSpPr>
        <p:spPr bwMode="auto">
          <a:xfrm>
            <a:off x="608013" y="1752600"/>
            <a:ext cx="7621587" cy="2809875"/>
          </a:xfrm>
          <a:prstGeom prst="rect">
            <a:avLst/>
          </a:prstGeom>
        </p:spPr>
        <p:txBody>
          <a:bodyPr/>
          <a:lstStyle/>
          <a:p>
            <a:pPr marL="268288" indent="-268288" eaLnBrk="1" fontAlgn="auto" hangingPunct="1">
              <a:spcAft>
                <a:spcPts val="0"/>
              </a:spcAft>
              <a:defRPr/>
            </a:pPr>
            <a:r>
              <a:rPr lang="en-US" altLang="en-US" sz="1600" dirty="0">
                <a:solidFill>
                  <a:schemeClr val="tx1">
                    <a:lumMod val="65000"/>
                    <a:lumOff val="35000"/>
                  </a:schemeClr>
                </a:solidFill>
              </a:rPr>
              <a:t>It seems the focus has been the measurable side of a BA’s responsibilities…	</a:t>
            </a:r>
          </a:p>
          <a:p>
            <a:pPr marL="534988" lvl="1" indent="-266700" eaLnBrk="1" fontAlgn="auto" hangingPunct="1">
              <a:spcAft>
                <a:spcPts val="0"/>
              </a:spcAft>
              <a:defRPr/>
            </a:pPr>
            <a:r>
              <a:rPr lang="en-US" altLang="en-US" sz="1600" b="1" i="1" dirty="0">
                <a:solidFill>
                  <a:schemeClr val="tx1">
                    <a:lumMod val="65000"/>
                    <a:lumOff val="35000"/>
                  </a:schemeClr>
                </a:solidFill>
              </a:rPr>
              <a:t>”if it can be measured, it can be monitored and if it can be monitored it is important”</a:t>
            </a:r>
          </a:p>
          <a:p>
            <a:pPr marL="534988" lvl="1" indent="-266700" eaLnBrk="1" fontAlgn="auto" hangingPunct="1">
              <a:spcAft>
                <a:spcPts val="0"/>
              </a:spcAft>
              <a:defRPr/>
            </a:pPr>
            <a:r>
              <a:rPr lang="en-US" altLang="en-US" sz="1600" dirty="0">
                <a:solidFill>
                  <a:schemeClr val="tx1">
                    <a:lumMod val="65000"/>
                    <a:lumOff val="35000"/>
                  </a:schemeClr>
                </a:solidFill>
              </a:rPr>
              <a:t>Inside Agile – Way too much focus on requirement breakdown (Stories), Testing and documentation </a:t>
            </a:r>
          </a:p>
          <a:p>
            <a:pPr marL="534988" lvl="1" indent="-266700" eaLnBrk="1" fontAlgn="auto" hangingPunct="1">
              <a:spcAft>
                <a:spcPts val="0"/>
              </a:spcAft>
              <a:defRPr/>
            </a:pPr>
            <a:r>
              <a:rPr lang="en-US" altLang="en-US" sz="1600" dirty="0">
                <a:solidFill>
                  <a:schemeClr val="tx1">
                    <a:lumMod val="65000"/>
                    <a:lumOff val="35000"/>
                  </a:schemeClr>
                </a:solidFill>
              </a:rPr>
              <a:t>Outside Agile – Way too much focus on requirements elicitation and development</a:t>
            </a:r>
          </a:p>
          <a:p>
            <a:pPr marL="268288" indent="-268288" eaLnBrk="1" fontAlgn="auto" hangingPunct="1">
              <a:spcAft>
                <a:spcPts val="0"/>
              </a:spcAft>
              <a:defRPr/>
            </a:pPr>
            <a:r>
              <a:rPr lang="en-US" altLang="en-US" sz="1600" dirty="0">
                <a:solidFill>
                  <a:schemeClr val="tx1">
                    <a:lumMod val="65000"/>
                    <a:lumOff val="35000"/>
                  </a:schemeClr>
                </a:solidFill>
              </a:rPr>
              <a:t>Anecdotal: 95% of people in our classes focus just on the science side of role</a:t>
            </a:r>
          </a:p>
          <a:p>
            <a:pPr marL="268288" indent="-268288" eaLnBrk="1" fontAlgn="auto" hangingPunct="1">
              <a:spcAft>
                <a:spcPts val="0"/>
              </a:spcAft>
              <a:defRPr/>
            </a:pPr>
            <a:r>
              <a:rPr lang="en-US" altLang="en-US" sz="1600" dirty="0">
                <a:solidFill>
                  <a:schemeClr val="tx1">
                    <a:lumMod val="65000"/>
                    <a:lumOff val="35000"/>
                  </a:schemeClr>
                </a:solidFill>
              </a:rPr>
              <a:t>But missing the growth to becoming a TRUSTED ADVISOR. Enterprise Analysis/Solution Architect/Management Consultant </a:t>
            </a:r>
          </a:p>
          <a:p>
            <a:pPr marL="534988" lvl="2" indent="-266700" eaLnBrk="1" fontAlgn="auto" hangingPunct="1">
              <a:spcAft>
                <a:spcPts val="0"/>
              </a:spcAft>
              <a:defRPr/>
            </a:pPr>
            <a:r>
              <a:rPr lang="en-US" altLang="en-US" sz="1600" dirty="0">
                <a:solidFill>
                  <a:schemeClr val="tx1">
                    <a:lumMod val="65000"/>
                    <a:lumOff val="35000"/>
                  </a:schemeClr>
                </a:solidFill>
              </a:rPr>
              <a:t>What is this??</a:t>
            </a:r>
          </a:p>
        </p:txBody>
      </p:sp>
      <p:sp>
        <p:nvSpPr>
          <p:cNvPr id="36867" name="Title 1"/>
          <p:cNvSpPr txBox="1">
            <a:spLocks/>
          </p:cNvSpPr>
          <p:nvPr/>
        </p:nvSpPr>
        <p:spPr bwMode="auto">
          <a:xfrm>
            <a:off x="608013" y="152400"/>
            <a:ext cx="67976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2800" b="1">
                <a:solidFill>
                  <a:srgbClr val="0091C1"/>
                </a:solidFill>
                <a:latin typeface="Blacker Display Med" pitchFamily="50" charset="0"/>
              </a:rPr>
              <a:t>BA Role Current Status: </a:t>
            </a:r>
            <a:br>
              <a:rPr lang="en-US" altLang="en-US" sz="2800" b="1">
                <a:solidFill>
                  <a:srgbClr val="0091C1"/>
                </a:solidFill>
                <a:latin typeface="Blacker Display Med" pitchFamily="50" charset="0"/>
              </a:rPr>
            </a:br>
            <a:r>
              <a:rPr lang="en-US" altLang="en-US" sz="2800" b="1">
                <a:solidFill>
                  <a:srgbClr val="0091C1"/>
                </a:solidFill>
                <a:latin typeface="Blacker Display Med" pitchFamily="50" charset="0"/>
              </a:rPr>
              <a:t>Too Much Science Not Enough Art</a:t>
            </a:r>
            <a:endParaRPr lang="en-US" altLang="en-US" sz="2800">
              <a:solidFill>
                <a:srgbClr val="0091C1"/>
              </a:solidFill>
              <a:latin typeface="Blacker Display Med" pitchFamily="50"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4294967295"/>
          </p:nvPr>
        </p:nvSpPr>
        <p:spPr>
          <a:xfrm>
            <a:off x="608013" y="1676400"/>
            <a:ext cx="6478587" cy="3733800"/>
          </a:xfrm>
          <a:prstGeom prst="rect">
            <a:avLst/>
          </a:prstGeom>
        </p:spPr>
        <p:txBody>
          <a:bodyPr>
            <a:normAutofit/>
          </a:bodyPr>
          <a:lstStyle/>
          <a:p>
            <a:pPr marL="257175" lvl="1"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Future State Modeling </a:t>
            </a:r>
          </a:p>
          <a:p>
            <a:pPr marL="557213" lvl="2"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Automation process and data flows</a:t>
            </a:r>
          </a:p>
          <a:p>
            <a:pPr marL="257175" lvl="1"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Enterprise Analysis</a:t>
            </a:r>
          </a:p>
          <a:p>
            <a:pPr marL="557213" lvl="2"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Reviewing solution options</a:t>
            </a:r>
          </a:p>
          <a:p>
            <a:pPr marL="557213" lvl="2"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Business case development</a:t>
            </a:r>
          </a:p>
          <a:p>
            <a:pPr marL="257175" lvl="1"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Business Architecture</a:t>
            </a:r>
          </a:p>
          <a:p>
            <a:pPr marL="557213" lvl="2"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Organization strategy and function by business unit</a:t>
            </a:r>
          </a:p>
          <a:p>
            <a:pPr marL="557213" lvl="2"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Planning organization adjustments based on automation / project goals before project execution</a:t>
            </a:r>
          </a:p>
          <a:p>
            <a:pPr marL="557213" lvl="2"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In-depth understanding of business capabilities and functions</a:t>
            </a:r>
          </a:p>
          <a:p>
            <a:pPr marL="257175" lvl="1" indent="-257175" eaLnBrk="1" fontAlgn="auto" hangingPunct="1">
              <a:lnSpc>
                <a:spcPct val="100000"/>
              </a:lnSpc>
              <a:spcAft>
                <a:spcPts val="0"/>
              </a:spcAft>
              <a:buFont typeface="Times New Roman" pitchFamily="18" charset="0"/>
              <a:buAutoNum type="arabicPeriod"/>
              <a:defRPr/>
            </a:pPr>
            <a:r>
              <a:rPr lang="en-US" altLang="en-US" sz="1800" dirty="0">
                <a:solidFill>
                  <a:schemeClr val="tx1">
                    <a:lumMod val="65000"/>
                    <a:lumOff val="35000"/>
                  </a:schemeClr>
                </a:solidFill>
              </a:rPr>
              <a:t>Business Value Analysis / Product Management</a:t>
            </a:r>
          </a:p>
          <a:p>
            <a:pPr eaLnBrk="1" fontAlgn="auto" hangingPunct="1">
              <a:lnSpc>
                <a:spcPct val="100000"/>
              </a:lnSpc>
              <a:spcAft>
                <a:spcPts val="0"/>
              </a:spcAft>
              <a:buFont typeface="Arial" panose="020B0604020202020204" pitchFamily="34" charset="0"/>
              <a:buNone/>
              <a:defRPr/>
            </a:pPr>
            <a:endParaRPr lang="en-US" altLang="en-US" sz="1800" dirty="0">
              <a:solidFill>
                <a:schemeClr val="tx1">
                  <a:lumMod val="65000"/>
                  <a:lumOff val="35000"/>
                </a:schemeClr>
              </a:solidFill>
            </a:endParaRPr>
          </a:p>
        </p:txBody>
      </p:sp>
      <p:sp>
        <p:nvSpPr>
          <p:cNvPr id="38915"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BA Trends: “Out of Project”</a:t>
            </a:r>
            <a:endParaRPr lang="en-US" altLang="en-US" sz="3200">
              <a:solidFill>
                <a:srgbClr val="0091C1"/>
              </a:solidFill>
              <a:latin typeface="Blacker Display Med" pitchFamily="50"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4294967295"/>
          </p:nvPr>
        </p:nvSpPr>
        <p:spPr bwMode="auto">
          <a:xfrm>
            <a:off x="608013" y="1638300"/>
            <a:ext cx="7469187" cy="3581400"/>
          </a:xfrm>
          <a:prstGeom prst="rect">
            <a:avLst/>
          </a:prstGeom>
        </p:spPr>
        <p:txBody>
          <a:bodyPr/>
          <a:lstStyle/>
          <a:p>
            <a:pPr marL="268288" indent="-268288" eaLnBrk="1" fontAlgn="auto" hangingPunct="1">
              <a:spcAft>
                <a:spcPts val="0"/>
              </a:spcAft>
              <a:buFont typeface="Times New Roman" panose="02020603050405020304" pitchFamily="18" charset="0"/>
              <a:buAutoNum type="alphaUcPeriod"/>
              <a:defRPr/>
            </a:pPr>
            <a:r>
              <a:rPr lang="en-US" altLang="en-US" sz="1600" dirty="0">
                <a:solidFill>
                  <a:schemeClr val="tx1">
                    <a:lumMod val="65000"/>
                    <a:lumOff val="35000"/>
                  </a:schemeClr>
                </a:solidFill>
              </a:rPr>
              <a:t>Automation drives productivity and productivity drives profitability</a:t>
            </a:r>
          </a:p>
          <a:p>
            <a:pPr marL="268288" indent="-268288" eaLnBrk="1" fontAlgn="auto" hangingPunct="1">
              <a:spcAft>
                <a:spcPts val="0"/>
              </a:spcAft>
              <a:buFont typeface="Times New Roman" panose="02020603050405020304" pitchFamily="18" charset="0"/>
              <a:buAutoNum type="alphaUcPeriod"/>
              <a:defRPr/>
            </a:pPr>
            <a:r>
              <a:rPr lang="en-US" altLang="en-US" sz="1600" dirty="0">
                <a:solidFill>
                  <a:schemeClr val="tx1">
                    <a:lumMod val="65000"/>
                    <a:lumOff val="35000"/>
                  </a:schemeClr>
                </a:solidFill>
              </a:rPr>
              <a:t>But Automation screws up processes</a:t>
            </a:r>
          </a:p>
          <a:p>
            <a:pPr marL="268288" indent="-268288" eaLnBrk="1" fontAlgn="auto" hangingPunct="1">
              <a:spcAft>
                <a:spcPts val="0"/>
              </a:spcAft>
              <a:buFont typeface="Times New Roman" panose="02020603050405020304" pitchFamily="18" charset="0"/>
              <a:buAutoNum type="alphaUcPeriod"/>
              <a:defRPr/>
            </a:pPr>
            <a:r>
              <a:rPr lang="en-US" altLang="en-US" sz="1600" dirty="0">
                <a:solidFill>
                  <a:schemeClr val="tx1">
                    <a:lumMod val="65000"/>
                    <a:lumOff val="35000"/>
                  </a:schemeClr>
                </a:solidFill>
              </a:rPr>
              <a:t>Processes run companies—automate without process redefinition means HUGE WASTE </a:t>
            </a:r>
          </a:p>
          <a:p>
            <a:pPr eaLnBrk="1" fontAlgn="auto" hangingPunct="1">
              <a:spcAft>
                <a:spcPts val="0"/>
              </a:spcAft>
              <a:buFontTx/>
              <a:buNone/>
              <a:defRPr/>
            </a:pPr>
            <a:endParaRPr lang="en-US" altLang="en-US" sz="1600" dirty="0">
              <a:solidFill>
                <a:schemeClr val="tx1">
                  <a:lumMod val="65000"/>
                  <a:lumOff val="35000"/>
                </a:schemeClr>
              </a:solidFill>
            </a:endParaRPr>
          </a:p>
          <a:p>
            <a:pPr eaLnBrk="1" fontAlgn="auto" hangingPunct="1">
              <a:spcAft>
                <a:spcPts val="0"/>
              </a:spcAft>
              <a:buFontTx/>
              <a:buNone/>
              <a:defRPr/>
            </a:pPr>
            <a:r>
              <a:rPr lang="en-US" altLang="en-US" sz="1600" b="1" dirty="0">
                <a:solidFill>
                  <a:schemeClr val="tx1">
                    <a:lumMod val="65000"/>
                    <a:lumOff val="35000"/>
                  </a:schemeClr>
                </a:solidFill>
              </a:rPr>
              <a:t>What a BA must do: </a:t>
            </a:r>
          </a:p>
          <a:p>
            <a:pPr marL="268288" indent="-268288" eaLnBrk="1" fontAlgn="auto" hangingPunct="1">
              <a:spcAft>
                <a:spcPts val="0"/>
              </a:spcAft>
              <a:buFont typeface="Times New Roman" panose="02020603050405020304" pitchFamily="18" charset="0"/>
              <a:buAutoNum type="arabicPeriod"/>
              <a:defRPr/>
            </a:pPr>
            <a:r>
              <a:rPr lang="en-US" altLang="en-US" sz="1600" dirty="0">
                <a:solidFill>
                  <a:schemeClr val="tx1">
                    <a:lumMod val="65000"/>
                    <a:lumOff val="35000"/>
                  </a:schemeClr>
                </a:solidFill>
              </a:rPr>
              <a:t>Build future state, modeling both process and data flow</a:t>
            </a:r>
          </a:p>
          <a:p>
            <a:pPr marL="534988" lvl="1" indent="-266700" eaLnBrk="1" fontAlgn="auto" hangingPunct="1">
              <a:spcAft>
                <a:spcPts val="0"/>
              </a:spcAft>
              <a:buFont typeface="Times New Roman" panose="02020603050405020304" pitchFamily="18" charset="0"/>
              <a:buAutoNum type="arabicPeriod"/>
              <a:defRPr/>
            </a:pPr>
            <a:r>
              <a:rPr lang="en-US" altLang="en-US" sz="1600" dirty="0">
                <a:solidFill>
                  <a:schemeClr val="tx1">
                    <a:lumMod val="65000"/>
                    <a:lumOff val="35000"/>
                  </a:schemeClr>
                </a:solidFill>
              </a:rPr>
              <a:t>Does it work / will it work ?</a:t>
            </a:r>
          </a:p>
          <a:p>
            <a:pPr marL="268288" indent="-268288" eaLnBrk="1" fontAlgn="auto" hangingPunct="1">
              <a:spcAft>
                <a:spcPts val="0"/>
              </a:spcAft>
              <a:buFont typeface="Times New Roman" panose="02020603050405020304" pitchFamily="18" charset="0"/>
              <a:buAutoNum type="arabicPeriod"/>
              <a:defRPr/>
            </a:pPr>
            <a:r>
              <a:rPr lang="en-US" altLang="en-US" sz="1600" dirty="0">
                <a:solidFill>
                  <a:schemeClr val="tx1">
                    <a:lumMod val="65000"/>
                    <a:lumOff val="35000"/>
                  </a:schemeClr>
                </a:solidFill>
              </a:rPr>
              <a:t>Drive top / down agreement on new processes and data flow </a:t>
            </a:r>
          </a:p>
          <a:p>
            <a:pPr marL="268288" indent="-268288" eaLnBrk="1" fontAlgn="auto" hangingPunct="1">
              <a:spcAft>
                <a:spcPts val="0"/>
              </a:spcAft>
              <a:buFont typeface="Times New Roman" panose="02020603050405020304" pitchFamily="18" charset="0"/>
              <a:buAutoNum type="arabicPeriod"/>
              <a:defRPr/>
            </a:pPr>
            <a:r>
              <a:rPr lang="en-US" altLang="en-US" sz="1600" dirty="0">
                <a:solidFill>
                  <a:schemeClr val="tx1">
                    <a:lumMod val="65000"/>
                    <a:lumOff val="35000"/>
                  </a:schemeClr>
                </a:solidFill>
              </a:rPr>
              <a:t>Align requirements to new process</a:t>
            </a:r>
          </a:p>
          <a:p>
            <a:pPr marL="268288" indent="-268288" eaLnBrk="1" fontAlgn="auto" hangingPunct="1">
              <a:spcAft>
                <a:spcPts val="0"/>
              </a:spcAft>
              <a:buFont typeface="Times New Roman" panose="02020603050405020304" pitchFamily="18" charset="0"/>
              <a:buAutoNum type="arabicPeriod"/>
              <a:defRPr/>
            </a:pPr>
            <a:r>
              <a:rPr lang="en-US" altLang="en-US" sz="1600" dirty="0">
                <a:solidFill>
                  <a:schemeClr val="tx1">
                    <a:lumMod val="65000"/>
                    <a:lumOff val="35000"/>
                  </a:schemeClr>
                </a:solidFill>
              </a:rPr>
              <a:t>Push acceptance of new process flow </a:t>
            </a:r>
          </a:p>
          <a:p>
            <a:pPr eaLnBrk="1" fontAlgn="auto" hangingPunct="1">
              <a:spcAft>
                <a:spcPts val="0"/>
              </a:spcAft>
              <a:buFontTx/>
              <a:buNone/>
              <a:defRPr/>
            </a:pPr>
            <a:endParaRPr lang="en-US" altLang="en-US" sz="1600" dirty="0">
              <a:solidFill>
                <a:schemeClr val="tx1">
                  <a:lumMod val="65000"/>
                  <a:lumOff val="35000"/>
                </a:schemeClr>
              </a:solidFill>
            </a:endParaRPr>
          </a:p>
        </p:txBody>
      </p:sp>
      <p:sp>
        <p:nvSpPr>
          <p:cNvPr id="40963"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BA Trends: Models and Analysis</a:t>
            </a:r>
            <a:endParaRPr lang="en-US" altLang="en-US" sz="3200">
              <a:solidFill>
                <a:srgbClr val="0091C1"/>
              </a:solidFill>
              <a:latin typeface="Blacker Display Med" pitchFamily="50"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4294967295"/>
          </p:nvPr>
        </p:nvSpPr>
        <p:spPr>
          <a:xfrm>
            <a:off x="608013" y="1600200"/>
            <a:ext cx="7545387" cy="4800600"/>
          </a:xfrm>
          <a:prstGeom prst="rect">
            <a:avLst/>
          </a:prstGeom>
        </p:spPr>
        <p:txBody>
          <a:bodyPr/>
          <a:lstStyle/>
          <a:p>
            <a:pPr marL="268288" indent="-268288" eaLnBrk="1" fontAlgn="auto" hangingPunct="1">
              <a:spcAft>
                <a:spcPts val="0"/>
              </a:spcAft>
              <a:defRPr/>
            </a:pPr>
            <a:r>
              <a:rPr lang="en-US" altLang="en-US" sz="1600" dirty="0">
                <a:solidFill>
                  <a:schemeClr val="tx1">
                    <a:lumMod val="65000"/>
                    <a:lumOff val="35000"/>
                  </a:schemeClr>
                </a:solidFill>
              </a:rPr>
              <a:t>Defining Need</a:t>
            </a:r>
          </a:p>
          <a:p>
            <a:pPr marL="534988" lvl="1" indent="-266700" eaLnBrk="1" fontAlgn="auto" hangingPunct="1">
              <a:spcAft>
                <a:spcPts val="0"/>
              </a:spcAft>
              <a:defRPr/>
            </a:pPr>
            <a:r>
              <a:rPr lang="en-US" altLang="en-US" sz="1600" dirty="0">
                <a:solidFill>
                  <a:schemeClr val="tx1">
                    <a:lumMod val="65000"/>
                    <a:lumOff val="35000"/>
                  </a:schemeClr>
                </a:solidFill>
              </a:rPr>
              <a:t>Are there other internal options</a:t>
            </a:r>
          </a:p>
          <a:p>
            <a:pPr marL="534988" lvl="1" indent="-266700" eaLnBrk="1" fontAlgn="auto" hangingPunct="1">
              <a:spcAft>
                <a:spcPts val="0"/>
              </a:spcAft>
              <a:defRPr/>
            </a:pPr>
            <a:r>
              <a:rPr lang="en-US" altLang="en-US" sz="1600" dirty="0">
                <a:solidFill>
                  <a:schemeClr val="tx1">
                    <a:lumMod val="65000"/>
                    <a:lumOff val="35000"/>
                  </a:schemeClr>
                </a:solidFill>
              </a:rPr>
              <a:t>Is there a return on investment and what is it</a:t>
            </a:r>
          </a:p>
          <a:p>
            <a:pPr marL="534988" lvl="1" indent="-266700" eaLnBrk="1" fontAlgn="auto" hangingPunct="1">
              <a:spcAft>
                <a:spcPts val="0"/>
              </a:spcAft>
              <a:defRPr/>
            </a:pPr>
            <a:r>
              <a:rPr lang="en-US" altLang="en-US" sz="1600" dirty="0">
                <a:solidFill>
                  <a:schemeClr val="tx1">
                    <a:lumMod val="65000"/>
                    <a:lumOff val="35000"/>
                  </a:schemeClr>
                </a:solidFill>
              </a:rPr>
              <a:t>Can the organization do what is requested</a:t>
            </a:r>
          </a:p>
          <a:p>
            <a:pPr lvl="1" indent="-150813" eaLnBrk="1" fontAlgn="auto" hangingPunct="1">
              <a:spcAft>
                <a:spcPts val="0"/>
              </a:spcAft>
              <a:buFont typeface="Arial" panose="020B0604020202020204" pitchFamily="34" charset="0"/>
              <a:buNone/>
              <a:defRPr/>
            </a:pPr>
            <a:r>
              <a:rPr lang="en-US" altLang="en-US" sz="1600" b="1" dirty="0">
                <a:solidFill>
                  <a:schemeClr val="tx1">
                    <a:lumMod val="65000"/>
                    <a:lumOff val="35000"/>
                  </a:schemeClr>
                </a:solidFill>
              </a:rPr>
              <a:t>Basically building the business case</a:t>
            </a:r>
          </a:p>
          <a:p>
            <a:pPr lvl="1" eaLnBrk="1" fontAlgn="auto" hangingPunct="1">
              <a:spcBef>
                <a:spcPts val="0"/>
              </a:spcBef>
              <a:spcAft>
                <a:spcPts val="0"/>
              </a:spcAft>
              <a:buFont typeface="Arial" panose="020B0604020202020204" pitchFamily="34" charset="0"/>
              <a:buNone/>
              <a:defRPr/>
            </a:pPr>
            <a:endParaRPr lang="en-US" altLang="en-US" sz="1600" b="1" dirty="0">
              <a:solidFill>
                <a:schemeClr val="tx1">
                  <a:lumMod val="65000"/>
                  <a:lumOff val="35000"/>
                </a:schemeClr>
              </a:solidFill>
            </a:endParaRPr>
          </a:p>
          <a:p>
            <a:pPr marL="268288" indent="-268288" eaLnBrk="1" fontAlgn="auto" hangingPunct="1">
              <a:spcBef>
                <a:spcPts val="0"/>
              </a:spcBef>
              <a:spcAft>
                <a:spcPts val="0"/>
              </a:spcAft>
              <a:defRPr/>
            </a:pPr>
            <a:r>
              <a:rPr lang="en-US" altLang="en-US" sz="1600" dirty="0">
                <a:solidFill>
                  <a:schemeClr val="tx1">
                    <a:lumMod val="65000"/>
                    <a:lumOff val="35000"/>
                  </a:schemeClr>
                </a:solidFill>
              </a:rPr>
              <a:t>Proper Enterprise Analysis drives Executive sponsor behavior </a:t>
            </a:r>
          </a:p>
          <a:p>
            <a:pPr marL="534988" lvl="1" indent="-266700" eaLnBrk="1" fontAlgn="auto" hangingPunct="1">
              <a:spcAft>
                <a:spcPts val="0"/>
              </a:spcAft>
              <a:defRPr/>
            </a:pPr>
            <a:r>
              <a:rPr lang="en-US" altLang="en-US" sz="1600" dirty="0">
                <a:solidFill>
                  <a:schemeClr val="tx1">
                    <a:lumMod val="65000"/>
                    <a:lumOff val="35000"/>
                  </a:schemeClr>
                </a:solidFill>
              </a:rPr>
              <a:t>Negotiate need using appropriate analysis techniques on the initial request </a:t>
            </a:r>
          </a:p>
          <a:p>
            <a:pPr marL="534988" lvl="1" indent="-266700" eaLnBrk="1" fontAlgn="auto" hangingPunct="1">
              <a:spcAft>
                <a:spcPts val="0"/>
              </a:spcAft>
              <a:defRPr/>
            </a:pPr>
            <a:r>
              <a:rPr lang="en-US" altLang="en-US" sz="1600" dirty="0">
                <a:solidFill>
                  <a:schemeClr val="tx1">
                    <a:lumMod val="65000"/>
                    <a:lumOff val="35000"/>
                  </a:schemeClr>
                </a:solidFill>
              </a:rPr>
              <a:t>Provide leadership to bring disparate executive stakeholders together for informed project initiation </a:t>
            </a:r>
          </a:p>
          <a:p>
            <a:pPr lvl="1" eaLnBrk="1" fontAlgn="auto" hangingPunct="1">
              <a:spcBef>
                <a:spcPts val="0"/>
              </a:spcBef>
              <a:spcAft>
                <a:spcPts val="0"/>
              </a:spcAft>
              <a:buFont typeface="Arial" panose="020B0604020202020204" pitchFamily="34" charset="0"/>
              <a:buNone/>
              <a:defRPr/>
            </a:pPr>
            <a:endParaRPr lang="en-US" altLang="en-US" sz="1600" dirty="0">
              <a:solidFill>
                <a:schemeClr val="tx1">
                  <a:lumMod val="65000"/>
                  <a:lumOff val="35000"/>
                </a:schemeClr>
              </a:solidFill>
            </a:endParaRPr>
          </a:p>
          <a:p>
            <a:pPr marL="268288" indent="-268288" eaLnBrk="1" fontAlgn="auto" hangingPunct="1">
              <a:spcBef>
                <a:spcPts val="0"/>
              </a:spcBef>
              <a:spcAft>
                <a:spcPts val="0"/>
              </a:spcAft>
              <a:defRPr/>
            </a:pPr>
            <a:r>
              <a:rPr lang="en-US" altLang="en-US" sz="1600" dirty="0">
                <a:solidFill>
                  <a:schemeClr val="tx1">
                    <a:lumMod val="65000"/>
                    <a:lumOff val="35000"/>
                  </a:schemeClr>
                </a:solidFill>
              </a:rPr>
              <a:t>Enterprise Analysis isn’t always part of BA’s responsibilities</a:t>
            </a:r>
          </a:p>
          <a:p>
            <a:pPr marL="544513" lvl="1" indent="-276225" eaLnBrk="1" fontAlgn="auto" hangingPunct="1">
              <a:spcAft>
                <a:spcPts val="0"/>
              </a:spcAft>
              <a:defRPr/>
            </a:pPr>
            <a:r>
              <a:rPr lang="en-US" altLang="en-US" sz="1600" dirty="0">
                <a:solidFill>
                  <a:schemeClr val="tx1">
                    <a:lumMod val="65000"/>
                    <a:lumOff val="35000"/>
                  </a:schemeClr>
                </a:solidFill>
              </a:rPr>
              <a:t>BA’s in those organizations are given the project initiate and goal and told the model and the solutions and gather the necessary requirements </a:t>
            </a:r>
          </a:p>
          <a:p>
            <a:pPr eaLnBrk="1" fontAlgn="auto" hangingPunct="1">
              <a:spcBef>
                <a:spcPts val="0"/>
              </a:spcBef>
              <a:spcAft>
                <a:spcPts val="0"/>
              </a:spcAft>
              <a:defRPr/>
            </a:pPr>
            <a:endParaRPr lang="en-US" altLang="en-US" sz="1600" dirty="0">
              <a:solidFill>
                <a:schemeClr val="tx1">
                  <a:lumMod val="65000"/>
                  <a:lumOff val="35000"/>
                </a:schemeClr>
              </a:solidFill>
            </a:endParaRPr>
          </a:p>
          <a:p>
            <a:pPr marL="268288" indent="-268288" eaLnBrk="1" fontAlgn="auto" hangingPunct="1">
              <a:spcBef>
                <a:spcPts val="0"/>
              </a:spcBef>
              <a:spcAft>
                <a:spcPts val="0"/>
              </a:spcAft>
              <a:defRPr/>
            </a:pPr>
            <a:r>
              <a:rPr lang="en-US" altLang="en-US" sz="1600" dirty="0">
                <a:solidFill>
                  <a:schemeClr val="tx1">
                    <a:lumMod val="65000"/>
                    <a:lumOff val="35000"/>
                  </a:schemeClr>
                </a:solidFill>
              </a:rPr>
              <a:t>Elements of Traditional Product Management</a:t>
            </a:r>
          </a:p>
          <a:p>
            <a:pPr marL="534988" lvl="1" indent="-266700" eaLnBrk="1" fontAlgn="auto" hangingPunct="1">
              <a:spcAft>
                <a:spcPts val="0"/>
              </a:spcAft>
              <a:defRPr/>
            </a:pPr>
            <a:r>
              <a:rPr lang="en-US" altLang="en-US" sz="1600" dirty="0">
                <a:solidFill>
                  <a:schemeClr val="tx1">
                    <a:lumMod val="65000"/>
                    <a:lumOff val="35000"/>
                  </a:schemeClr>
                </a:solidFill>
              </a:rPr>
              <a:t>ICAgile Product Management designation </a:t>
            </a:r>
            <a:br>
              <a:rPr lang="en-US" altLang="en-US" sz="1600" dirty="0">
                <a:solidFill>
                  <a:schemeClr val="tx1">
                    <a:lumMod val="65000"/>
                    <a:lumOff val="35000"/>
                  </a:schemeClr>
                </a:solidFill>
              </a:rPr>
            </a:br>
            <a:r>
              <a:rPr lang="en-US" sz="1600" dirty="0">
                <a:solidFill>
                  <a:srgbClr val="0091C1"/>
                </a:solidFill>
                <a:hlinkClick r:id="rId3"/>
              </a:rPr>
              <a:t>https://www.icagile.com/Business-Agility/Operating-with-Agility/Product-Management</a:t>
            </a:r>
            <a:endParaRPr lang="en-US" altLang="en-US" sz="1600" dirty="0">
              <a:solidFill>
                <a:srgbClr val="0091C1"/>
              </a:solidFill>
            </a:endParaRPr>
          </a:p>
          <a:p>
            <a:pPr eaLnBrk="1" fontAlgn="auto" hangingPunct="1">
              <a:spcAft>
                <a:spcPts val="0"/>
              </a:spcAft>
              <a:defRPr/>
            </a:pPr>
            <a:endParaRPr lang="en-US" altLang="en-US" sz="1600" dirty="0"/>
          </a:p>
          <a:p>
            <a:pPr lvl="1" eaLnBrk="1" fontAlgn="auto" hangingPunct="1">
              <a:spcAft>
                <a:spcPts val="0"/>
              </a:spcAft>
              <a:defRPr/>
            </a:pPr>
            <a:endParaRPr lang="en-US" altLang="en-US" sz="1600" dirty="0"/>
          </a:p>
        </p:txBody>
      </p:sp>
      <p:sp>
        <p:nvSpPr>
          <p:cNvPr id="43011"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BA Trends: Enterprise Analysis</a:t>
            </a:r>
            <a:endParaRPr lang="en-US" altLang="en-US" sz="3200">
              <a:solidFill>
                <a:srgbClr val="0091C1"/>
              </a:solidFill>
              <a:latin typeface="Blacker Display Med" pitchFamily="50"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idx="4294967295"/>
          </p:nvPr>
        </p:nvSpPr>
        <p:spPr bwMode="auto">
          <a:xfrm>
            <a:off x="608013" y="1676400"/>
            <a:ext cx="7316787" cy="4038600"/>
          </a:xfrm>
          <a:prstGeom prst="rect">
            <a:avLst/>
          </a:prstGeom>
        </p:spPr>
        <p:txBody>
          <a:bodyPr/>
          <a:lstStyle/>
          <a:p>
            <a:pPr marL="268288" indent="-268288" eaLnBrk="1" fontAlgn="auto" hangingPunct="1">
              <a:spcAft>
                <a:spcPts val="0"/>
              </a:spcAft>
              <a:defRPr/>
            </a:pPr>
            <a:r>
              <a:rPr lang="en-US" altLang="en-US" sz="1600" dirty="0">
                <a:solidFill>
                  <a:schemeClr val="tx1">
                    <a:lumMod val="65000"/>
                    <a:lumOff val="35000"/>
                  </a:schemeClr>
                </a:solidFill>
              </a:rPr>
              <a:t>What is it? </a:t>
            </a:r>
          </a:p>
          <a:p>
            <a:pPr marL="628650" lvl="1" indent="-268288" eaLnBrk="1" fontAlgn="auto" hangingPunct="1">
              <a:spcAft>
                <a:spcPts val="0"/>
              </a:spcAft>
              <a:defRPr/>
            </a:pPr>
            <a:r>
              <a:rPr lang="en-US" altLang="en-US" sz="1600" dirty="0">
                <a:solidFill>
                  <a:schemeClr val="tx1">
                    <a:lumMod val="65000"/>
                    <a:lumOff val="35000"/>
                  </a:schemeClr>
                </a:solidFill>
              </a:rPr>
              <a:t>A “blueprint” of the enterprise that provides a common understanding of the organization and is used to align strategic objectives and tactical demands </a:t>
            </a:r>
          </a:p>
          <a:p>
            <a:pPr marL="628650" lvl="1" indent="-268288" eaLnBrk="1" fontAlgn="auto" hangingPunct="1">
              <a:spcAft>
                <a:spcPts val="0"/>
              </a:spcAft>
              <a:defRPr/>
            </a:pPr>
            <a:r>
              <a:rPr lang="en-US" altLang="en-US" sz="1600" dirty="0">
                <a:solidFill>
                  <a:schemeClr val="tx1">
                    <a:lumMod val="65000"/>
                    <a:lumOff val="35000"/>
                  </a:schemeClr>
                </a:solidFill>
              </a:rPr>
              <a:t>A bridge between your business model / strategy and how your business functions </a:t>
            </a:r>
          </a:p>
          <a:p>
            <a:pPr lvl="1" eaLnBrk="1" fontAlgn="auto" hangingPunct="1">
              <a:spcBef>
                <a:spcPts val="0"/>
              </a:spcBef>
              <a:spcAft>
                <a:spcPts val="0"/>
              </a:spcAft>
              <a:defRPr/>
            </a:pPr>
            <a:endParaRPr lang="en-US" altLang="en-US" sz="1600" dirty="0">
              <a:solidFill>
                <a:schemeClr val="tx1">
                  <a:lumMod val="65000"/>
                  <a:lumOff val="35000"/>
                </a:schemeClr>
              </a:solidFill>
            </a:endParaRPr>
          </a:p>
          <a:p>
            <a:pPr marL="268288" indent="-268288" eaLnBrk="1" fontAlgn="auto" hangingPunct="1">
              <a:spcBef>
                <a:spcPts val="0"/>
              </a:spcBef>
              <a:spcAft>
                <a:spcPts val="0"/>
              </a:spcAft>
              <a:defRPr/>
            </a:pPr>
            <a:r>
              <a:rPr lang="en-US" altLang="en-US" sz="1600" dirty="0">
                <a:solidFill>
                  <a:schemeClr val="tx1">
                    <a:lumMod val="65000"/>
                    <a:lumOff val="35000"/>
                  </a:schemeClr>
                </a:solidFill>
              </a:rPr>
              <a:t>What does a Business Architect work on?</a:t>
            </a:r>
          </a:p>
          <a:p>
            <a:pPr marL="628650" lvl="1" indent="-268288" eaLnBrk="1" fontAlgn="auto" hangingPunct="1">
              <a:spcAft>
                <a:spcPts val="0"/>
              </a:spcAft>
              <a:defRPr/>
            </a:pPr>
            <a:r>
              <a:rPr lang="en-US" altLang="en-US" sz="1600" dirty="0">
                <a:solidFill>
                  <a:schemeClr val="tx1">
                    <a:lumMod val="65000"/>
                    <a:lumOff val="35000"/>
                  </a:schemeClr>
                </a:solidFill>
              </a:rPr>
              <a:t>Supports the definition of business strategy and tactical goas that drive organization operations</a:t>
            </a:r>
          </a:p>
          <a:p>
            <a:pPr marL="628650" lvl="1" indent="-268288" eaLnBrk="1" fontAlgn="auto" hangingPunct="1">
              <a:spcAft>
                <a:spcPts val="0"/>
              </a:spcAft>
              <a:defRPr/>
            </a:pPr>
            <a:r>
              <a:rPr lang="en-US" altLang="en-US" sz="1600" dirty="0">
                <a:solidFill>
                  <a:schemeClr val="tx1">
                    <a:lumMod val="65000"/>
                    <a:lumOff val="35000"/>
                  </a:schemeClr>
                </a:solidFill>
              </a:rPr>
              <a:t>Documents business capabilities and primary functions</a:t>
            </a:r>
          </a:p>
          <a:p>
            <a:pPr marL="628650" lvl="1" indent="-268288" eaLnBrk="1" fontAlgn="auto" hangingPunct="1">
              <a:spcAft>
                <a:spcPts val="0"/>
              </a:spcAft>
              <a:defRPr/>
            </a:pPr>
            <a:r>
              <a:rPr lang="en-US" altLang="en-US" sz="1600" dirty="0">
                <a:solidFill>
                  <a:schemeClr val="tx1">
                    <a:lumMod val="65000"/>
                    <a:lumOff val="35000"/>
                  </a:schemeClr>
                </a:solidFill>
              </a:rPr>
              <a:t>Develops root cause analysis to review enterprise business problems</a:t>
            </a:r>
          </a:p>
          <a:p>
            <a:pPr marL="628650" lvl="1" indent="-268288" eaLnBrk="1" fontAlgn="auto" hangingPunct="1">
              <a:spcAft>
                <a:spcPts val="0"/>
              </a:spcAft>
              <a:defRPr/>
            </a:pPr>
            <a:r>
              <a:rPr lang="en-US" altLang="en-US" sz="1600" dirty="0">
                <a:solidFill>
                  <a:schemeClr val="tx1">
                    <a:lumMod val="65000"/>
                    <a:lumOff val="35000"/>
                  </a:schemeClr>
                </a:solidFill>
              </a:rPr>
              <a:t>Captures an organization view and documents roles, responsibilities, capabilities of business unites </a:t>
            </a:r>
          </a:p>
          <a:p>
            <a:pPr eaLnBrk="1" fontAlgn="auto" hangingPunct="1">
              <a:spcBef>
                <a:spcPts val="0"/>
              </a:spcBef>
              <a:spcAft>
                <a:spcPts val="0"/>
              </a:spcAft>
              <a:defRPr/>
            </a:pPr>
            <a:endParaRPr lang="en-US" altLang="en-US" sz="1600" dirty="0">
              <a:solidFill>
                <a:schemeClr val="tx1">
                  <a:lumMod val="65000"/>
                  <a:lumOff val="35000"/>
                </a:schemeClr>
              </a:solidFill>
            </a:endParaRPr>
          </a:p>
          <a:p>
            <a:pPr marL="268288" indent="-268288" eaLnBrk="1" fontAlgn="auto" hangingPunct="1">
              <a:spcBef>
                <a:spcPts val="0"/>
              </a:spcBef>
              <a:spcAft>
                <a:spcPts val="0"/>
              </a:spcAft>
              <a:defRPr/>
            </a:pPr>
            <a:r>
              <a:rPr lang="en-US" altLang="en-US" sz="1600" dirty="0">
                <a:solidFill>
                  <a:schemeClr val="tx1">
                    <a:lumMod val="65000"/>
                    <a:lumOff val="35000"/>
                  </a:schemeClr>
                </a:solidFill>
              </a:rPr>
              <a:t>TOGAF (The Open Group Architecture Framework) is a community-based standards effort to describe methods and tools used by architects </a:t>
            </a:r>
          </a:p>
        </p:txBody>
      </p:sp>
      <p:sp>
        <p:nvSpPr>
          <p:cNvPr id="45059"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BA Trends: Business Architecture</a:t>
            </a:r>
            <a:endParaRPr lang="en-US" altLang="en-US" sz="3200">
              <a:solidFill>
                <a:srgbClr val="0091C1"/>
              </a:solidFill>
              <a:latin typeface="Blacker Display Med" pitchFamily="50"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noChangeArrowheads="1"/>
          </p:cNvSpPr>
          <p:nvPr>
            <p:ph idx="4294967295"/>
          </p:nvPr>
        </p:nvSpPr>
        <p:spPr bwMode="auto">
          <a:xfrm>
            <a:off x="608013" y="1752600"/>
            <a:ext cx="3430587" cy="1981200"/>
          </a:xfrm>
          <a:prstGeom prst="rect">
            <a:avLst/>
          </a:prstGeom>
        </p:spPr>
        <p:txBody>
          <a:bodyPr/>
          <a:lstStyle/>
          <a:p>
            <a:pPr marL="268288" indent="-268288" eaLnBrk="1" fontAlgn="auto" hangingPunct="1">
              <a:spcAft>
                <a:spcPts val="0"/>
              </a:spcAft>
              <a:defRPr/>
            </a:pPr>
            <a:r>
              <a:rPr lang="en-US" altLang="en-US" sz="1800" dirty="0">
                <a:solidFill>
                  <a:schemeClr val="tx1">
                    <a:lumMod val="65000"/>
                    <a:lumOff val="35000"/>
                  </a:schemeClr>
                </a:solidFill>
              </a:rPr>
              <a:t>Distinct discipline</a:t>
            </a:r>
          </a:p>
          <a:p>
            <a:pPr marL="268288" indent="-268288" eaLnBrk="1" fontAlgn="auto" hangingPunct="1">
              <a:spcAft>
                <a:spcPts val="0"/>
              </a:spcAft>
              <a:defRPr/>
            </a:pPr>
            <a:r>
              <a:rPr lang="en-US" altLang="en-US" sz="1800" dirty="0">
                <a:solidFill>
                  <a:schemeClr val="tx1">
                    <a:lumMod val="65000"/>
                    <a:lumOff val="35000"/>
                  </a:schemeClr>
                </a:solidFill>
              </a:rPr>
              <a:t>Applies at many levels</a:t>
            </a:r>
          </a:p>
          <a:p>
            <a:pPr marL="268288" indent="-268288" eaLnBrk="1" fontAlgn="auto" hangingPunct="1">
              <a:spcAft>
                <a:spcPts val="0"/>
              </a:spcAft>
              <a:defRPr/>
            </a:pPr>
            <a:r>
              <a:rPr lang="en-US" altLang="en-US" sz="1800" dirty="0">
                <a:solidFill>
                  <a:schemeClr val="tx1">
                    <a:lumMod val="65000"/>
                    <a:lumOff val="35000"/>
                  </a:schemeClr>
                </a:solidFill>
              </a:rPr>
              <a:t>Crosses many initiatives</a:t>
            </a:r>
          </a:p>
          <a:p>
            <a:pPr marL="268288" indent="-268288" eaLnBrk="1" fontAlgn="auto" hangingPunct="1">
              <a:spcAft>
                <a:spcPts val="0"/>
              </a:spcAft>
              <a:defRPr/>
            </a:pPr>
            <a:r>
              <a:rPr lang="en-US" altLang="en-US" sz="1800" dirty="0">
                <a:solidFill>
                  <a:schemeClr val="tx1">
                    <a:lumMod val="65000"/>
                    <a:lumOff val="35000"/>
                  </a:schemeClr>
                </a:solidFill>
              </a:rPr>
              <a:t>May be embodied in many roles</a:t>
            </a:r>
          </a:p>
          <a:p>
            <a:pPr marL="268288" indent="-268288" eaLnBrk="1" fontAlgn="auto" hangingPunct="1">
              <a:spcAft>
                <a:spcPts val="0"/>
              </a:spcAft>
              <a:defRPr/>
            </a:pPr>
            <a:r>
              <a:rPr lang="en-US" altLang="en-US" sz="1800" dirty="0">
                <a:solidFill>
                  <a:schemeClr val="tx1">
                    <a:lumMod val="65000"/>
                    <a:lumOff val="35000"/>
                  </a:schemeClr>
                </a:solidFill>
              </a:rPr>
              <a:t>Different aspects of value</a:t>
            </a:r>
          </a:p>
        </p:txBody>
      </p:sp>
      <p:graphicFrame>
        <p:nvGraphicFramePr>
          <p:cNvPr id="7" name="Diagram 6"/>
          <p:cNvGraphicFramePr/>
          <p:nvPr/>
        </p:nvGraphicFramePr>
        <p:xfrm>
          <a:off x="3963987" y="2362200"/>
          <a:ext cx="4572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108"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What is Value Management?</a:t>
            </a:r>
            <a:endParaRPr lang="en-US" altLang="en-US" sz="3200">
              <a:solidFill>
                <a:srgbClr val="0091C1"/>
              </a:solidFill>
              <a:latin typeface="Blacker Display Med" pitchFamily="50" charset="0"/>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idx="4294967295"/>
          </p:nvPr>
        </p:nvSpPr>
        <p:spPr>
          <a:xfrm>
            <a:off x="608013" y="1524000"/>
            <a:ext cx="6097587" cy="4778375"/>
          </a:xfrm>
          <a:prstGeom prst="rect">
            <a:avLst/>
          </a:prstGeom>
        </p:spPr>
        <p:txBody>
          <a:bodyPr/>
          <a:lstStyle/>
          <a:p>
            <a:pPr eaLnBrk="1" fontAlgn="auto" hangingPunct="1">
              <a:lnSpc>
                <a:spcPts val="1600"/>
              </a:lnSpc>
              <a:spcAft>
                <a:spcPts val="0"/>
              </a:spcAft>
              <a:defRPr/>
            </a:pPr>
            <a:r>
              <a:rPr lang="en-US" altLang="en-US" sz="1600" dirty="0">
                <a:solidFill>
                  <a:schemeClr val="tx1">
                    <a:lumMod val="65000"/>
                    <a:lumOff val="35000"/>
                  </a:schemeClr>
                </a:solidFill>
              </a:rPr>
              <a:t>Enterprise Challenges</a:t>
            </a:r>
          </a:p>
          <a:p>
            <a:pPr eaLnBrk="1" fontAlgn="auto" hangingPunct="1">
              <a:lnSpc>
                <a:spcPts val="1600"/>
              </a:lnSpc>
              <a:spcAft>
                <a:spcPts val="0"/>
              </a:spcAft>
              <a:defRPr/>
            </a:pPr>
            <a:r>
              <a:rPr lang="en-US" altLang="en-US" sz="1600" dirty="0">
                <a:solidFill>
                  <a:schemeClr val="tx1">
                    <a:lumMod val="65000"/>
                    <a:lumOff val="35000"/>
                  </a:schemeClr>
                </a:solidFill>
              </a:rPr>
              <a:t>High-level thought of BA as Catalyst to solve enterprise challenges</a:t>
            </a:r>
          </a:p>
          <a:p>
            <a:pPr eaLnBrk="1" fontAlgn="auto" hangingPunct="1">
              <a:lnSpc>
                <a:spcPts val="1600"/>
              </a:lnSpc>
              <a:spcAft>
                <a:spcPts val="0"/>
              </a:spcAft>
              <a:defRPr/>
            </a:pPr>
            <a:r>
              <a:rPr lang="en-US" altLang="en-US" sz="1600" i="1" dirty="0">
                <a:solidFill>
                  <a:schemeClr val="tx1">
                    <a:lumMod val="65000"/>
                    <a:lumOff val="35000"/>
                  </a:schemeClr>
                </a:solidFill>
              </a:rPr>
              <a:t>Current state</a:t>
            </a:r>
            <a:r>
              <a:rPr lang="en-US" altLang="en-US" sz="1600" dirty="0">
                <a:solidFill>
                  <a:schemeClr val="tx1">
                    <a:lumMod val="65000"/>
                    <a:lumOff val="35000"/>
                  </a:schemeClr>
                </a:solidFill>
              </a:rPr>
              <a:t> of BA role</a:t>
            </a:r>
          </a:p>
          <a:p>
            <a:pPr lvl="1" eaLnBrk="1" fontAlgn="auto" hangingPunct="1">
              <a:lnSpc>
                <a:spcPts val="1600"/>
              </a:lnSpc>
              <a:spcAft>
                <a:spcPts val="0"/>
              </a:spcAft>
              <a:defRPr/>
            </a:pPr>
            <a:r>
              <a:rPr lang="en-US" altLang="en-US" sz="1600" dirty="0">
                <a:solidFill>
                  <a:schemeClr val="tx1">
                    <a:lumMod val="65000"/>
                    <a:lumOff val="35000"/>
                  </a:schemeClr>
                </a:solidFill>
              </a:rPr>
              <a:t>What is it </a:t>
            </a:r>
          </a:p>
          <a:p>
            <a:pPr lvl="1" eaLnBrk="1" fontAlgn="auto" hangingPunct="1">
              <a:lnSpc>
                <a:spcPts val="1600"/>
              </a:lnSpc>
              <a:spcAft>
                <a:spcPts val="0"/>
              </a:spcAft>
              <a:defRPr/>
            </a:pPr>
            <a:r>
              <a:rPr lang="en-US" altLang="en-US" sz="1600" dirty="0">
                <a:solidFill>
                  <a:schemeClr val="tx1">
                    <a:lumMod val="65000"/>
                    <a:lumOff val="35000"/>
                  </a:schemeClr>
                </a:solidFill>
              </a:rPr>
              <a:t>What governs it </a:t>
            </a:r>
          </a:p>
          <a:p>
            <a:pPr eaLnBrk="1" fontAlgn="auto" hangingPunct="1">
              <a:lnSpc>
                <a:spcPts val="1600"/>
              </a:lnSpc>
              <a:spcAft>
                <a:spcPts val="0"/>
              </a:spcAft>
              <a:defRPr/>
            </a:pPr>
            <a:r>
              <a:rPr lang="en-US" altLang="en-US" sz="1600" dirty="0">
                <a:solidFill>
                  <a:schemeClr val="tx1">
                    <a:lumMod val="65000"/>
                    <a:lumOff val="35000"/>
                  </a:schemeClr>
                </a:solidFill>
              </a:rPr>
              <a:t>BA role disruption </a:t>
            </a:r>
          </a:p>
          <a:p>
            <a:pPr lvl="1" eaLnBrk="1" fontAlgn="auto" hangingPunct="1">
              <a:lnSpc>
                <a:spcPts val="1600"/>
              </a:lnSpc>
              <a:spcAft>
                <a:spcPts val="0"/>
              </a:spcAft>
              <a:defRPr/>
            </a:pPr>
            <a:r>
              <a:rPr lang="en-US" altLang="en-US" sz="1600" dirty="0">
                <a:solidFill>
                  <a:schemeClr val="tx1">
                    <a:lumMod val="65000"/>
                    <a:lumOff val="35000"/>
                  </a:schemeClr>
                </a:solidFill>
              </a:rPr>
              <a:t>Agile</a:t>
            </a:r>
          </a:p>
          <a:p>
            <a:pPr lvl="1" eaLnBrk="1" fontAlgn="auto" hangingPunct="1">
              <a:lnSpc>
                <a:spcPts val="1600"/>
              </a:lnSpc>
              <a:spcAft>
                <a:spcPts val="0"/>
              </a:spcAft>
              <a:defRPr/>
            </a:pPr>
            <a:r>
              <a:rPr lang="en-US" altLang="en-US" sz="1600" dirty="0">
                <a:solidFill>
                  <a:schemeClr val="tx1">
                    <a:lumMod val="65000"/>
                    <a:lumOff val="35000"/>
                  </a:schemeClr>
                </a:solidFill>
              </a:rPr>
              <a:t>PMI PBA</a:t>
            </a:r>
          </a:p>
          <a:p>
            <a:pPr lvl="1" eaLnBrk="1" fontAlgn="auto" hangingPunct="1">
              <a:lnSpc>
                <a:spcPts val="1600"/>
              </a:lnSpc>
              <a:spcAft>
                <a:spcPts val="0"/>
              </a:spcAft>
              <a:defRPr/>
            </a:pPr>
            <a:r>
              <a:rPr lang="en-US" altLang="en-US" sz="1600" dirty="0">
                <a:solidFill>
                  <a:schemeClr val="tx1">
                    <a:lumMod val="65000"/>
                    <a:lumOff val="35000"/>
                  </a:schemeClr>
                </a:solidFill>
              </a:rPr>
              <a:t>Product Management </a:t>
            </a:r>
          </a:p>
          <a:p>
            <a:pPr eaLnBrk="1" fontAlgn="auto" hangingPunct="1">
              <a:lnSpc>
                <a:spcPts val="1600"/>
              </a:lnSpc>
              <a:spcAft>
                <a:spcPts val="0"/>
              </a:spcAft>
              <a:defRPr/>
            </a:pPr>
            <a:r>
              <a:rPr lang="en-US" altLang="en-US" sz="1600" dirty="0">
                <a:solidFill>
                  <a:schemeClr val="tx1">
                    <a:lumMod val="65000"/>
                    <a:lumOff val="35000"/>
                  </a:schemeClr>
                </a:solidFill>
              </a:rPr>
              <a:t>Critical Skills (defining need)</a:t>
            </a:r>
          </a:p>
          <a:p>
            <a:pPr lvl="1" eaLnBrk="1" fontAlgn="auto" hangingPunct="1">
              <a:lnSpc>
                <a:spcPts val="1600"/>
              </a:lnSpc>
              <a:spcAft>
                <a:spcPts val="0"/>
              </a:spcAft>
              <a:defRPr/>
            </a:pPr>
            <a:r>
              <a:rPr lang="en-US" altLang="en-US" sz="1600" dirty="0">
                <a:solidFill>
                  <a:schemeClr val="tx1">
                    <a:lumMod val="65000"/>
                    <a:lumOff val="35000"/>
                  </a:schemeClr>
                </a:solidFill>
              </a:rPr>
              <a:t>Modeling, Enterprise Analysis, Business Architecture  </a:t>
            </a:r>
          </a:p>
          <a:p>
            <a:pPr eaLnBrk="1" fontAlgn="auto" hangingPunct="1">
              <a:lnSpc>
                <a:spcPts val="1600"/>
              </a:lnSpc>
              <a:spcAft>
                <a:spcPts val="0"/>
              </a:spcAft>
              <a:defRPr/>
            </a:pPr>
            <a:r>
              <a:rPr lang="en-US" altLang="en-US" sz="1600" dirty="0">
                <a:solidFill>
                  <a:schemeClr val="tx1">
                    <a:lumMod val="65000"/>
                    <a:lumOff val="35000"/>
                  </a:schemeClr>
                </a:solidFill>
              </a:rPr>
              <a:t>Business Value Analysis </a:t>
            </a:r>
          </a:p>
          <a:p>
            <a:pPr eaLnBrk="1" fontAlgn="auto" hangingPunct="1">
              <a:lnSpc>
                <a:spcPts val="1600"/>
              </a:lnSpc>
              <a:spcAft>
                <a:spcPts val="0"/>
              </a:spcAft>
              <a:defRPr/>
            </a:pPr>
            <a:r>
              <a:rPr lang="en-US" altLang="en-US" sz="1600" dirty="0">
                <a:solidFill>
                  <a:schemeClr val="tx1">
                    <a:lumMod val="65000"/>
                    <a:lumOff val="35000"/>
                  </a:schemeClr>
                </a:solidFill>
              </a:rPr>
              <a:t>Position Evolution </a:t>
            </a:r>
          </a:p>
          <a:p>
            <a:pPr lvl="1" eaLnBrk="1" fontAlgn="auto" hangingPunct="1">
              <a:lnSpc>
                <a:spcPts val="1600"/>
              </a:lnSpc>
              <a:spcAft>
                <a:spcPts val="0"/>
              </a:spcAft>
              <a:defRPr/>
            </a:pPr>
            <a:r>
              <a:rPr lang="en-US" altLang="en-US" sz="1600" dirty="0">
                <a:solidFill>
                  <a:schemeClr val="tx1">
                    <a:lumMod val="65000"/>
                    <a:lumOff val="35000"/>
                  </a:schemeClr>
                </a:solidFill>
              </a:rPr>
              <a:t>Professional skills</a:t>
            </a:r>
          </a:p>
          <a:p>
            <a:pPr lvl="1" eaLnBrk="1" fontAlgn="auto" hangingPunct="1">
              <a:lnSpc>
                <a:spcPts val="1600"/>
              </a:lnSpc>
              <a:spcAft>
                <a:spcPts val="0"/>
              </a:spcAft>
              <a:defRPr/>
            </a:pPr>
            <a:r>
              <a:rPr lang="en-US" altLang="en-US" sz="1600" dirty="0">
                <a:solidFill>
                  <a:schemeClr val="tx1">
                    <a:lumMod val="65000"/>
                    <a:lumOff val="35000"/>
                  </a:schemeClr>
                </a:solidFill>
              </a:rPr>
              <a:t>Being solution architect / trusted advisor</a:t>
            </a:r>
          </a:p>
          <a:p>
            <a:pPr lvl="1" eaLnBrk="1" fontAlgn="auto" hangingPunct="1">
              <a:lnSpc>
                <a:spcPts val="1600"/>
              </a:lnSpc>
              <a:spcAft>
                <a:spcPts val="0"/>
              </a:spcAft>
              <a:defRPr/>
            </a:pPr>
            <a:r>
              <a:rPr lang="en-US" altLang="en-US" sz="1600" dirty="0">
                <a:solidFill>
                  <a:schemeClr val="tx1">
                    <a:lumMod val="65000"/>
                    <a:lumOff val="35000"/>
                  </a:schemeClr>
                </a:solidFill>
              </a:rPr>
              <a:t>Career path  </a:t>
            </a:r>
            <a:br>
              <a:rPr lang="en-US" altLang="en-US" sz="1600" dirty="0">
                <a:solidFill>
                  <a:schemeClr val="tx1">
                    <a:lumMod val="65000"/>
                    <a:lumOff val="35000"/>
                  </a:schemeClr>
                </a:solidFill>
              </a:rPr>
            </a:br>
            <a:endParaRPr lang="en-US" altLang="en-US" sz="1600" dirty="0">
              <a:solidFill>
                <a:schemeClr val="tx1">
                  <a:lumMod val="65000"/>
                  <a:lumOff val="35000"/>
                </a:schemeClr>
              </a:solidFill>
            </a:endParaRPr>
          </a:p>
          <a:p>
            <a:pPr eaLnBrk="1" fontAlgn="auto" hangingPunct="1">
              <a:lnSpc>
                <a:spcPts val="1600"/>
              </a:lnSpc>
              <a:spcAft>
                <a:spcPts val="0"/>
              </a:spcAft>
              <a:defRPr/>
            </a:pPr>
            <a:endParaRPr lang="en-US" altLang="en-US" sz="1600" dirty="0">
              <a:solidFill>
                <a:schemeClr val="tx1">
                  <a:lumMod val="65000"/>
                  <a:lumOff val="35000"/>
                </a:schemeClr>
              </a:solidFill>
            </a:endParaRPr>
          </a:p>
        </p:txBody>
      </p:sp>
      <p:sp>
        <p:nvSpPr>
          <p:cNvPr id="19459"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Presentation Agenda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Content Placeholder 2"/>
          <p:cNvSpPr>
            <a:spLocks noGrp="1" noChangeArrowheads="1"/>
          </p:cNvSpPr>
          <p:nvPr>
            <p:ph idx="4294967295"/>
          </p:nvPr>
        </p:nvSpPr>
        <p:spPr bwMode="auto">
          <a:xfrm>
            <a:off x="608013" y="1862138"/>
            <a:ext cx="4421187" cy="1981200"/>
          </a:xfrm>
          <a:prstGeom prst="rect">
            <a:avLst/>
          </a:prstGeom>
        </p:spPr>
        <p:txBody>
          <a:bodyPr>
            <a:normAutofit/>
          </a:bodyPr>
          <a:lstStyle/>
          <a:p>
            <a:pPr marL="268288" indent="-268288" eaLnBrk="1" fontAlgn="auto" hangingPunct="1">
              <a:spcAft>
                <a:spcPts val="0"/>
              </a:spcAft>
              <a:defRPr/>
            </a:pPr>
            <a:r>
              <a:rPr lang="en-US" altLang="en-US" sz="1800" dirty="0">
                <a:solidFill>
                  <a:schemeClr val="tx1">
                    <a:lumMod val="65000"/>
                    <a:lumOff val="35000"/>
                  </a:schemeClr>
                </a:solidFill>
              </a:rPr>
              <a:t>Everyone responsible for value, so no one is</a:t>
            </a:r>
          </a:p>
          <a:p>
            <a:pPr marL="268288" indent="-268288" eaLnBrk="1" fontAlgn="auto" hangingPunct="1">
              <a:spcAft>
                <a:spcPts val="0"/>
              </a:spcAft>
              <a:defRPr/>
            </a:pPr>
            <a:r>
              <a:rPr lang="en-US" altLang="en-US" sz="1800" dirty="0">
                <a:solidFill>
                  <a:schemeClr val="tx1">
                    <a:lumMod val="65000"/>
                    <a:lumOff val="35000"/>
                  </a:schemeClr>
                </a:solidFill>
              </a:rPr>
              <a:t>Responsibility gets diluted</a:t>
            </a:r>
          </a:p>
          <a:p>
            <a:pPr marL="268288" indent="-268288" eaLnBrk="1" fontAlgn="auto" hangingPunct="1">
              <a:spcAft>
                <a:spcPts val="0"/>
              </a:spcAft>
              <a:defRPr/>
            </a:pPr>
            <a:r>
              <a:rPr lang="en-US" altLang="en-US" sz="1800" dirty="0">
                <a:solidFill>
                  <a:schemeClr val="tx1">
                    <a:lumMod val="65000"/>
                    <a:lumOff val="35000"/>
                  </a:schemeClr>
                </a:solidFill>
              </a:rPr>
              <a:t>Lose sight of value of initiatives</a:t>
            </a:r>
          </a:p>
          <a:p>
            <a:pPr marL="268288" indent="-268288" eaLnBrk="1" fontAlgn="auto" hangingPunct="1">
              <a:spcAft>
                <a:spcPts val="0"/>
              </a:spcAft>
              <a:defRPr/>
            </a:pPr>
            <a:r>
              <a:rPr lang="en-US" altLang="en-US" sz="1800" dirty="0">
                <a:solidFill>
                  <a:schemeClr val="tx1">
                    <a:lumMod val="65000"/>
                    <a:lumOff val="35000"/>
                  </a:schemeClr>
                </a:solidFill>
              </a:rPr>
              <a:t>Not viewed as a distinct discipline</a:t>
            </a:r>
          </a:p>
          <a:p>
            <a:pPr marL="268288" indent="-268288" eaLnBrk="1" fontAlgn="auto" hangingPunct="1">
              <a:spcAft>
                <a:spcPts val="0"/>
              </a:spcAft>
              <a:defRPr/>
            </a:pPr>
            <a:r>
              <a:rPr lang="en-US" altLang="en-US" sz="1800" dirty="0">
                <a:solidFill>
                  <a:schemeClr val="tx1">
                    <a:lumMod val="65000"/>
                    <a:lumOff val="35000"/>
                  </a:schemeClr>
                </a:solidFill>
              </a:rPr>
              <a:t>Limited definition of “value”</a:t>
            </a:r>
          </a:p>
        </p:txBody>
      </p:sp>
      <p:sp>
        <p:nvSpPr>
          <p:cNvPr id="36868" name="Text Placeholder 5"/>
          <p:cNvSpPr txBox="1">
            <a:spLocks/>
          </p:cNvSpPr>
          <p:nvPr/>
        </p:nvSpPr>
        <p:spPr bwMode="auto">
          <a:xfrm>
            <a:off x="3200400" y="5437188"/>
            <a:ext cx="4713288" cy="506412"/>
          </a:xfrm>
          <a:prstGeom prst="rect">
            <a:avLst/>
          </a:prstGeom>
          <a:no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fontAlgn="auto" hangingPunct="1">
              <a:spcBef>
                <a:spcPts val="0"/>
              </a:spcBef>
              <a:spcAft>
                <a:spcPts val="0"/>
              </a:spcAft>
              <a:defRPr/>
            </a:pPr>
            <a:r>
              <a:rPr lang="en-US" altLang="en-US" sz="1500">
                <a:solidFill>
                  <a:srgbClr val="FFFFFF"/>
                </a:solidFill>
                <a:latin typeface="Cambria" panose="02040503050406030204" pitchFamily="18" charset="0"/>
                <a:ea typeface="ヒラギノ角ゴ ProN W3"/>
                <a:cs typeface="ヒラギノ角ゴ ProN W3"/>
              </a:rPr>
              <a:t>The Need for Value Management</a:t>
            </a:r>
          </a:p>
          <a:p>
            <a:pPr algn="r" eaLnBrk="1" fontAlgn="auto" hangingPunct="1">
              <a:spcBef>
                <a:spcPts val="0"/>
              </a:spcBef>
              <a:spcAft>
                <a:spcPts val="0"/>
              </a:spcAft>
              <a:defRPr/>
            </a:pPr>
            <a:r>
              <a:rPr lang="en-US" altLang="en-US" sz="1350">
                <a:solidFill>
                  <a:srgbClr val="FFFFFF"/>
                </a:solidFill>
                <a:latin typeface="Cambria" panose="02040503050406030204" pitchFamily="18" charset="0"/>
                <a:ea typeface="ヒラギノ角ゴ ProN W3"/>
                <a:cs typeface="ヒラギノ角ゴ ProN W3"/>
              </a:rPr>
              <a:t>What is Value Management</a:t>
            </a:r>
            <a:endParaRPr lang="en-US" altLang="en-US" sz="1200">
              <a:solidFill>
                <a:srgbClr val="FFFFFF"/>
              </a:solidFill>
              <a:latin typeface="Cambria" panose="02040503050406030204" pitchFamily="18" charset="0"/>
              <a:ea typeface="ヒラギノ角ゴ ProN W3"/>
              <a:cs typeface="ヒラギノ角ゴ ProN W3"/>
            </a:endParaRPr>
          </a:p>
        </p:txBody>
      </p:sp>
      <p:sp>
        <p:nvSpPr>
          <p:cNvPr id="49156"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Value Management Challenges</a:t>
            </a:r>
            <a:endParaRPr lang="en-US" altLang="en-US" sz="3200">
              <a:solidFill>
                <a:srgbClr val="0091C1"/>
              </a:solidFill>
              <a:latin typeface="Blacker Display Med" pitchFamily="50" charset="0"/>
            </a:endParaRPr>
          </a:p>
        </p:txBody>
      </p:sp>
      <p:pic>
        <p:nvPicPr>
          <p:cNvPr id="49157" name="Picture 2" descr="A close up of a sign&#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875" y="2628900"/>
            <a:ext cx="2819400"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gray">
          <a:xfrm>
            <a:off x="6908800" y="5262563"/>
            <a:ext cx="822325" cy="1285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 name="Rectangle 6"/>
          <p:cNvSpPr/>
          <p:nvPr/>
        </p:nvSpPr>
        <p:spPr bwMode="gray">
          <a:xfrm>
            <a:off x="1387475" y="4951413"/>
            <a:ext cx="1852613" cy="43973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graphicFrame>
        <p:nvGraphicFramePr>
          <p:cNvPr id="2" name="Diagram 1"/>
          <p:cNvGraphicFramePr/>
          <p:nvPr/>
        </p:nvGraphicFramePr>
        <p:xfrm>
          <a:off x="1371600" y="1543051"/>
          <a:ext cx="5886450" cy="36123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730875" y="3829050"/>
            <a:ext cx="1922463" cy="923925"/>
          </a:xfrm>
          <a:prstGeom prst="rect">
            <a:avLst/>
          </a:prstGeom>
          <a:effectLst/>
        </p:spPr>
        <p:style>
          <a:lnRef idx="2">
            <a:schemeClr val="accent3"/>
          </a:lnRef>
          <a:fillRef idx="1">
            <a:schemeClr val="lt1"/>
          </a:fillRef>
          <a:effectRef idx="0">
            <a:schemeClr val="accent3"/>
          </a:effectRef>
          <a:fontRef idx="minor">
            <a:schemeClr val="dk1"/>
          </a:fontRef>
        </p:style>
        <p:txBody>
          <a:bodyPr wrap="none">
            <a:spAutoFit/>
          </a:bodyPr>
          <a:lstStyle/>
          <a:p>
            <a:pPr algn="ctr" eaLnBrk="1" fontAlgn="auto" hangingPunct="1">
              <a:spcBef>
                <a:spcPts val="0"/>
              </a:spcBef>
              <a:spcAft>
                <a:spcPts val="0"/>
              </a:spcAft>
              <a:defRPr/>
            </a:pPr>
            <a:r>
              <a:rPr lang="en-US" sz="1350" dirty="0">
                <a:solidFill>
                  <a:schemeClr val="tx1">
                    <a:lumMod val="65000"/>
                    <a:lumOff val="35000"/>
                  </a:schemeClr>
                </a:solidFill>
              </a:rPr>
              <a:t>Customer Focused</a:t>
            </a:r>
          </a:p>
          <a:p>
            <a:pPr algn="ctr" eaLnBrk="1" fontAlgn="auto" hangingPunct="1">
              <a:spcBef>
                <a:spcPts val="0"/>
              </a:spcBef>
              <a:spcAft>
                <a:spcPts val="0"/>
              </a:spcAft>
              <a:defRPr/>
            </a:pPr>
            <a:r>
              <a:rPr lang="en-US" sz="1350" dirty="0">
                <a:solidFill>
                  <a:schemeClr val="tx1">
                    <a:lumMod val="65000"/>
                    <a:lumOff val="35000"/>
                  </a:schemeClr>
                </a:solidFill>
              </a:rPr>
              <a:t>Maximize Value</a:t>
            </a:r>
          </a:p>
          <a:p>
            <a:pPr algn="ctr" eaLnBrk="1" fontAlgn="auto" hangingPunct="1">
              <a:spcBef>
                <a:spcPts val="0"/>
              </a:spcBef>
              <a:spcAft>
                <a:spcPts val="0"/>
              </a:spcAft>
              <a:defRPr/>
            </a:pPr>
            <a:r>
              <a:rPr lang="en-US" sz="1350" dirty="0">
                <a:solidFill>
                  <a:schemeClr val="tx1">
                    <a:lumMod val="65000"/>
                    <a:lumOff val="35000"/>
                  </a:schemeClr>
                </a:solidFill>
              </a:rPr>
              <a:t>Establish Value Teams</a:t>
            </a:r>
          </a:p>
          <a:p>
            <a:pPr algn="ctr" eaLnBrk="1" fontAlgn="auto" hangingPunct="1">
              <a:spcBef>
                <a:spcPts val="0"/>
              </a:spcBef>
              <a:spcAft>
                <a:spcPts val="0"/>
              </a:spcAft>
              <a:defRPr/>
            </a:pPr>
            <a:r>
              <a:rPr lang="en-US" sz="1350" dirty="0">
                <a:solidFill>
                  <a:schemeClr val="tx1">
                    <a:lumMod val="65000"/>
                    <a:lumOff val="35000"/>
                  </a:schemeClr>
                </a:solidFill>
              </a:rPr>
              <a:t>Value-Based Approaches</a:t>
            </a:r>
          </a:p>
        </p:txBody>
      </p:sp>
      <p:sp>
        <p:nvSpPr>
          <p:cNvPr id="51206"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Levels of Value Management</a:t>
            </a:r>
            <a:endParaRPr lang="en-US" altLang="en-US" sz="3200">
              <a:solidFill>
                <a:srgbClr val="0091C1"/>
              </a:solidFill>
              <a:latin typeface="Blacker Display Med" pitchFamily="50"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3"/>
          <p:cNvSpPr txBox="1">
            <a:spLocks/>
          </p:cNvSpPr>
          <p:nvPr/>
        </p:nvSpPr>
        <p:spPr>
          <a:xfrm>
            <a:off x="608013" y="6338888"/>
            <a:ext cx="1817687" cy="173037"/>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marL="0" indent="0">
              <a:buFontTx/>
              <a:buNone/>
              <a:defRPr/>
            </a:pPr>
            <a:r>
              <a:rPr lang="en-US" sz="1000" kern="0" dirty="0">
                <a:solidFill>
                  <a:schemeClr val="tx1">
                    <a:lumMod val="65000"/>
                    <a:lumOff val="35000"/>
                  </a:schemeClr>
                </a:solidFill>
              </a:rPr>
              <a:t>1.4.1</a:t>
            </a:r>
          </a:p>
        </p:txBody>
      </p:sp>
      <p:graphicFrame>
        <p:nvGraphicFramePr>
          <p:cNvPr id="8" name="Diagram 7"/>
          <p:cNvGraphicFramePr/>
          <p:nvPr/>
        </p:nvGraphicFramePr>
        <p:xfrm>
          <a:off x="1743075" y="1981200"/>
          <a:ext cx="5657850" cy="3628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3254" name="Rectangle 8"/>
          <p:cNvSpPr>
            <a:spLocks noChangeArrowheads="1"/>
          </p:cNvSpPr>
          <p:nvPr/>
        </p:nvSpPr>
        <p:spPr bwMode="auto">
          <a:xfrm>
            <a:off x="3371850" y="6338888"/>
            <a:ext cx="5086350" cy="247650"/>
          </a:xfrm>
          <a:prstGeom prst="rect">
            <a:avLst/>
          </a:prstGeom>
          <a:noFill/>
          <a:ln>
            <a:noFill/>
          </a:ln>
        </p:spPr>
        <p:txBody>
          <a:bodyPr>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algn="r" eaLnBrk="1" hangingPunct="1">
              <a:defRPr/>
            </a:pPr>
            <a:r>
              <a:rPr lang="en-US" altLang="en-US" sz="1000" dirty="0">
                <a:solidFill>
                  <a:schemeClr val="tx1">
                    <a:lumMod val="65000"/>
                    <a:lumOff val="35000"/>
                  </a:schemeClr>
                </a:solidFill>
                <a:latin typeface="+mn-lt"/>
                <a:ea typeface="MS PGothic" panose="020B0600070205080204" pitchFamily="34" charset="-128"/>
              </a:rPr>
              <a:t>IIBA , Becoming a Business Analyst</a:t>
            </a:r>
          </a:p>
        </p:txBody>
      </p:sp>
      <p:sp>
        <p:nvSpPr>
          <p:cNvPr id="53253"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Role, Not Job Title</a:t>
            </a:r>
            <a:endParaRPr lang="en-US" altLang="en-US" sz="3200">
              <a:solidFill>
                <a:srgbClr val="0091C1"/>
              </a:solidFill>
              <a:latin typeface="Blacker Display Med" pitchFamily="50" charset="0"/>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2"/>
          <p:cNvSpPr>
            <a:spLocks noGrp="1" noChangeArrowheads="1"/>
          </p:cNvSpPr>
          <p:nvPr>
            <p:ph idx="4294967295"/>
          </p:nvPr>
        </p:nvSpPr>
        <p:spPr bwMode="auto">
          <a:xfrm>
            <a:off x="608013" y="1609725"/>
            <a:ext cx="4649787" cy="2025650"/>
          </a:xfrm>
          <a:prstGeom prst="rect">
            <a:avLst/>
          </a:prstGeom>
        </p:spPr>
        <p:txBody>
          <a:bodyPr/>
          <a:lstStyle/>
          <a:p>
            <a:pPr marL="268288" indent="-268288" eaLnBrk="1" fontAlgn="auto" hangingPunct="1">
              <a:spcAft>
                <a:spcPts val="0"/>
              </a:spcAft>
              <a:defRPr/>
            </a:pPr>
            <a:r>
              <a:rPr lang="en-US" altLang="en-US" sz="1800" dirty="0">
                <a:solidFill>
                  <a:schemeClr val="tx1">
                    <a:lumMod val="65000"/>
                    <a:lumOff val="35000"/>
                  </a:schemeClr>
                </a:solidFill>
              </a:rPr>
              <a:t>Discovery: </a:t>
            </a:r>
          </a:p>
          <a:p>
            <a:pPr marL="628650" lvl="1" indent="-268288" eaLnBrk="1" fontAlgn="auto" hangingPunct="1">
              <a:spcBef>
                <a:spcPts val="0"/>
              </a:spcBef>
              <a:spcAft>
                <a:spcPts val="0"/>
              </a:spcAft>
              <a:defRPr/>
            </a:pPr>
            <a:r>
              <a:rPr lang="en-US" altLang="en-US" sz="1800" dirty="0">
                <a:solidFill>
                  <a:schemeClr val="tx1">
                    <a:lumMod val="65000"/>
                    <a:lumOff val="35000"/>
                  </a:schemeClr>
                </a:solidFill>
              </a:rPr>
              <a:t>See the Whole, Think as a Customer, Analyze to Determine What is Valuable</a:t>
            </a:r>
          </a:p>
          <a:p>
            <a:pPr marL="268288" indent="-268288" eaLnBrk="1" fontAlgn="auto" hangingPunct="1">
              <a:spcAft>
                <a:spcPts val="0"/>
              </a:spcAft>
              <a:defRPr/>
            </a:pPr>
            <a:r>
              <a:rPr lang="en-US" altLang="en-US" sz="1800" dirty="0">
                <a:solidFill>
                  <a:schemeClr val="tx1">
                    <a:lumMod val="65000"/>
                    <a:lumOff val="35000"/>
                  </a:schemeClr>
                </a:solidFill>
              </a:rPr>
              <a:t>Delivery: </a:t>
            </a:r>
          </a:p>
          <a:p>
            <a:pPr marL="628650" lvl="1" indent="-268288" eaLnBrk="1" fontAlgn="auto" hangingPunct="1">
              <a:spcAft>
                <a:spcPts val="0"/>
              </a:spcAft>
              <a:defRPr/>
            </a:pPr>
            <a:r>
              <a:rPr lang="en-US" altLang="en-US" sz="1800" dirty="0">
                <a:solidFill>
                  <a:schemeClr val="tx1">
                    <a:lumMod val="65000"/>
                    <a:lumOff val="35000"/>
                  </a:schemeClr>
                </a:solidFill>
              </a:rPr>
              <a:t>Get Real with Examples, Understand What is Doable, Stimulate Collaboration</a:t>
            </a:r>
          </a:p>
        </p:txBody>
      </p:sp>
      <p:sp>
        <p:nvSpPr>
          <p:cNvPr id="22" name="Text Placeholder 4"/>
          <p:cNvSpPr txBox="1">
            <a:spLocks/>
          </p:cNvSpPr>
          <p:nvPr/>
        </p:nvSpPr>
        <p:spPr>
          <a:xfrm>
            <a:off x="4032250" y="6369050"/>
            <a:ext cx="4425950" cy="17145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marL="0" indent="0" algn="r">
              <a:buFontTx/>
              <a:buNone/>
              <a:defRPr/>
            </a:pPr>
            <a:r>
              <a:rPr lang="en-US" sz="1050" kern="0" dirty="0">
                <a:solidFill>
                  <a:schemeClr val="bg1">
                    <a:lumMod val="65000"/>
                  </a:schemeClr>
                </a:solidFill>
              </a:rPr>
              <a:t>IIBA, BABOK Agile Extension</a:t>
            </a:r>
          </a:p>
        </p:txBody>
      </p:sp>
      <p:pic>
        <p:nvPicPr>
          <p:cNvPr id="13" name="Picture 12" descr="C:\Users\Robert Tyson\AppData\Local\Microsoft\Windows\INetCache\IE\0VQ60JFA\discovery_bern_morat_bienne-desktop[1].jpg"/>
          <p:cNvPicPr>
            <a:picLocks noChangeAspect="1" noChangeArrowheads="1"/>
          </p:cNvPicPr>
          <p:nvPr/>
        </p:nvPicPr>
        <p:blipFill>
          <a:blip r:embed="rId3" cstate="email"/>
          <a:srcRect/>
          <a:stretch>
            <a:fillRect/>
          </a:stretch>
        </p:blipFill>
        <p:spPr bwMode="auto">
          <a:xfrm rot="20956128">
            <a:off x="1959769" y="4133950"/>
            <a:ext cx="1992331" cy="15938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14" descr="C:\Users\Robert Tyson\AppData\Local\Microsoft\Windows\INetCache\IE\2V9SIF6M\Tissue_Delivery_in_Tehran[1].jpg"/>
          <p:cNvPicPr>
            <a:picLocks noChangeAspect="1" noChangeArrowheads="1"/>
          </p:cNvPicPr>
          <p:nvPr/>
        </p:nvPicPr>
        <p:blipFill>
          <a:blip r:embed="rId4" cstate="email"/>
          <a:srcRect/>
          <a:stretch>
            <a:fillRect/>
          </a:stretch>
        </p:blipFill>
        <p:spPr bwMode="auto">
          <a:xfrm rot="21068807">
            <a:off x="4967249" y="3931477"/>
            <a:ext cx="1968639" cy="13071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5305" name="TextBox 6"/>
          <p:cNvSpPr txBox="1">
            <a:spLocks noChangeArrowheads="1"/>
          </p:cNvSpPr>
          <p:nvPr/>
        </p:nvSpPr>
        <p:spPr bwMode="auto">
          <a:xfrm rot="20944672">
            <a:off x="2160588" y="3829050"/>
            <a:ext cx="1089025" cy="369888"/>
          </a:xfrm>
          <a:prstGeom prst="rect">
            <a:avLst/>
          </a:prstGeom>
          <a:noFill/>
          <a:ln>
            <a:noFill/>
          </a:ln>
        </p:spPr>
        <p:txBody>
          <a:bodyPr wrap="none">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eaLnBrk="1" hangingPunct="1">
              <a:defRPr/>
            </a:pPr>
            <a:r>
              <a:rPr lang="en-US" altLang="en-US">
                <a:solidFill>
                  <a:srgbClr val="C34D1E"/>
                </a:solidFill>
                <a:latin typeface="+mn-lt"/>
                <a:ea typeface="MS PGothic" panose="020B0600070205080204" pitchFamily="34" charset="-128"/>
              </a:rPr>
              <a:t>Discovery</a:t>
            </a:r>
          </a:p>
        </p:txBody>
      </p:sp>
      <p:sp>
        <p:nvSpPr>
          <p:cNvPr id="55306" name="TextBox 19"/>
          <p:cNvSpPr txBox="1">
            <a:spLocks noChangeArrowheads="1"/>
          </p:cNvSpPr>
          <p:nvPr/>
        </p:nvSpPr>
        <p:spPr bwMode="auto">
          <a:xfrm rot="21048964">
            <a:off x="5316538" y="3587750"/>
            <a:ext cx="950912" cy="369888"/>
          </a:xfrm>
          <a:prstGeom prst="rect">
            <a:avLst/>
          </a:prstGeom>
          <a:noFill/>
          <a:ln>
            <a:noFill/>
          </a:ln>
        </p:spPr>
        <p:txBody>
          <a:bodyPr wrap="none">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eaLnBrk="1" hangingPunct="1">
              <a:defRPr/>
            </a:pPr>
            <a:r>
              <a:rPr lang="en-US" altLang="en-US" dirty="0">
                <a:solidFill>
                  <a:srgbClr val="C34D1E"/>
                </a:solidFill>
                <a:latin typeface="+mn-lt"/>
                <a:ea typeface="MS PGothic" panose="020B0600070205080204" pitchFamily="34" charset="-128"/>
              </a:rPr>
              <a:t>Delivery</a:t>
            </a:r>
          </a:p>
        </p:txBody>
      </p:sp>
      <p:sp>
        <p:nvSpPr>
          <p:cNvPr id="55304"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BVA has a Foot in Two Worlds</a:t>
            </a:r>
            <a:endParaRPr lang="en-US" altLang="en-US" sz="3200">
              <a:solidFill>
                <a:srgbClr val="0091C1"/>
              </a:solidFill>
              <a:latin typeface="Blacker Display Med" pitchFamily="50" charset="0"/>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3" descr="ba-evolution.jpg"/>
          <p:cNvPicPr>
            <a:picLocks noChangeAspect="1"/>
          </p:cNvPicPr>
          <p:nvPr/>
        </p:nvPicPr>
        <p:blipFill>
          <a:blip r:embed="rId2" cstate="print">
            <a:extLst>
              <a:ext uri="{28A0092B-C50C-407E-A947-70E740481C1C}">
                <a14:useLocalDpi xmlns:a14="http://schemas.microsoft.com/office/drawing/2010/main" val="0"/>
              </a:ext>
            </a:extLst>
          </a:blip>
          <a:srcRect t="26295"/>
          <a:stretch>
            <a:fillRect/>
          </a:stretch>
        </p:blipFill>
        <p:spPr bwMode="auto">
          <a:xfrm>
            <a:off x="1193800" y="2209800"/>
            <a:ext cx="6756400" cy="379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7" name="Title 1"/>
          <p:cNvSpPr txBox="1">
            <a:spLocks/>
          </p:cNvSpPr>
          <p:nvPr/>
        </p:nvSpPr>
        <p:spPr bwMode="auto">
          <a:xfrm>
            <a:off x="608013" y="152400"/>
            <a:ext cx="7850187"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2800" b="1">
                <a:solidFill>
                  <a:srgbClr val="0091C1"/>
                </a:solidFill>
                <a:latin typeface="Blacker Display Med" pitchFamily="50" charset="0"/>
              </a:rPr>
              <a:t>The BA Evolutionary Model </a:t>
            </a:r>
            <a:br>
              <a:rPr lang="en-US" altLang="en-US" sz="2800" b="1">
                <a:solidFill>
                  <a:srgbClr val="0091C1"/>
                </a:solidFill>
                <a:latin typeface="Blacker Display Med" pitchFamily="50" charset="0"/>
              </a:rPr>
            </a:br>
            <a:r>
              <a:rPr lang="en-US" altLang="en-US" sz="2800" b="1">
                <a:solidFill>
                  <a:srgbClr val="0091C1"/>
                </a:solidFill>
                <a:latin typeface="Blacker Display Med" pitchFamily="50" charset="0"/>
              </a:rPr>
              <a:t>“In Project” to “Out of Project”</a:t>
            </a:r>
            <a:endParaRPr lang="en-US" altLang="en-US" sz="2800">
              <a:solidFill>
                <a:srgbClr val="0091C1"/>
              </a:solidFill>
              <a:latin typeface="Blacker Display Med" pitchFamily="50"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idx="4294967295"/>
          </p:nvPr>
        </p:nvSpPr>
        <p:spPr bwMode="auto">
          <a:xfrm>
            <a:off x="608013" y="1828800"/>
            <a:ext cx="6097587" cy="3000375"/>
          </a:xfrm>
          <a:prstGeom prst="rect">
            <a:avLst/>
          </a:prstGeom>
        </p:spPr>
        <p:txBody>
          <a:bodyPr/>
          <a:lstStyle/>
          <a:p>
            <a:pPr marL="268288" indent="-268288" eaLnBrk="1" fontAlgn="auto" hangingPunct="1">
              <a:spcAft>
                <a:spcPts val="0"/>
              </a:spcAft>
              <a:defRPr/>
            </a:pPr>
            <a:r>
              <a:rPr lang="en-US" altLang="en-US" sz="1800" dirty="0">
                <a:solidFill>
                  <a:schemeClr val="tx1">
                    <a:lumMod val="65000"/>
                    <a:lumOff val="35000"/>
                  </a:schemeClr>
                </a:solidFill>
              </a:rPr>
              <a:t>Typical SDLC Professional Characteristics</a:t>
            </a:r>
          </a:p>
          <a:p>
            <a:pPr marL="628650" lvl="1" indent="-268288" eaLnBrk="1" fontAlgn="auto" hangingPunct="1">
              <a:spcAft>
                <a:spcPts val="0"/>
              </a:spcAft>
              <a:defRPr/>
            </a:pPr>
            <a:r>
              <a:rPr lang="en-US" altLang="en-US" sz="1800" dirty="0">
                <a:solidFill>
                  <a:schemeClr val="tx1">
                    <a:lumMod val="65000"/>
                    <a:lumOff val="35000"/>
                  </a:schemeClr>
                </a:solidFill>
              </a:rPr>
              <a:t>Detailed (accurate)</a:t>
            </a:r>
          </a:p>
          <a:p>
            <a:pPr marL="628650" lvl="1" indent="-268288" eaLnBrk="1" fontAlgn="auto" hangingPunct="1">
              <a:spcAft>
                <a:spcPts val="0"/>
              </a:spcAft>
              <a:defRPr/>
            </a:pPr>
            <a:r>
              <a:rPr lang="en-US" altLang="en-US" sz="1800" dirty="0">
                <a:solidFill>
                  <a:schemeClr val="tx1">
                    <a:lumMod val="65000"/>
                    <a:lumOff val="35000"/>
                  </a:schemeClr>
                </a:solidFill>
              </a:rPr>
              <a:t>Black / White (there is a right and wrong way)</a:t>
            </a:r>
          </a:p>
          <a:p>
            <a:pPr marL="628650" lvl="1" indent="-268288" eaLnBrk="1" fontAlgn="auto" hangingPunct="1">
              <a:spcAft>
                <a:spcPts val="0"/>
              </a:spcAft>
              <a:defRPr/>
            </a:pPr>
            <a:r>
              <a:rPr lang="en-US" altLang="en-US" sz="1800" dirty="0">
                <a:solidFill>
                  <a:schemeClr val="tx1">
                    <a:lumMod val="65000"/>
                    <a:lumOff val="35000"/>
                  </a:schemeClr>
                </a:solidFill>
              </a:rPr>
              <a:t>Professional not Management</a:t>
            </a:r>
          </a:p>
          <a:p>
            <a:pPr marL="989013" lvl="2" indent="-268288" eaLnBrk="1" fontAlgn="auto" hangingPunct="1">
              <a:spcAft>
                <a:spcPts val="0"/>
              </a:spcAft>
              <a:defRPr/>
            </a:pPr>
            <a:r>
              <a:rPr lang="en-US" altLang="en-US" sz="1800" dirty="0">
                <a:solidFill>
                  <a:schemeClr val="tx1">
                    <a:lumMod val="65000"/>
                    <a:lumOff val="35000"/>
                  </a:schemeClr>
                </a:solidFill>
              </a:rPr>
              <a:t>Don’t have distraction of staff</a:t>
            </a:r>
          </a:p>
          <a:p>
            <a:pPr marL="628650" lvl="1" indent="-268288" eaLnBrk="1" fontAlgn="auto" hangingPunct="1">
              <a:spcAft>
                <a:spcPts val="0"/>
              </a:spcAft>
              <a:defRPr/>
            </a:pPr>
            <a:r>
              <a:rPr lang="en-US" altLang="en-US" sz="1800" dirty="0">
                <a:solidFill>
                  <a:schemeClr val="tx1">
                    <a:lumMod val="65000"/>
                    <a:lumOff val="35000"/>
                  </a:schemeClr>
                </a:solidFill>
              </a:rPr>
              <a:t>No Authority </a:t>
            </a:r>
          </a:p>
          <a:p>
            <a:pPr marL="989013" lvl="2" indent="-268288" eaLnBrk="1" fontAlgn="auto" hangingPunct="1">
              <a:spcAft>
                <a:spcPts val="0"/>
              </a:spcAft>
              <a:defRPr/>
            </a:pPr>
            <a:r>
              <a:rPr lang="en-US" altLang="en-US" sz="1800" dirty="0">
                <a:solidFill>
                  <a:schemeClr val="tx1">
                    <a:lumMod val="65000"/>
                    <a:lumOff val="35000"/>
                  </a:schemeClr>
                </a:solidFill>
              </a:rPr>
              <a:t>Is seen as unbiased </a:t>
            </a:r>
          </a:p>
          <a:p>
            <a:pPr lvl="2" eaLnBrk="1" fontAlgn="auto" hangingPunct="1">
              <a:spcAft>
                <a:spcPts val="0"/>
              </a:spcAft>
              <a:defRPr/>
            </a:pPr>
            <a:endParaRPr lang="en-US" altLang="en-US" sz="1800" dirty="0">
              <a:solidFill>
                <a:schemeClr val="tx1">
                  <a:lumMod val="65000"/>
                  <a:lumOff val="35000"/>
                </a:schemeClr>
              </a:solidFill>
            </a:endParaRPr>
          </a:p>
          <a:p>
            <a:pPr marL="0" indent="0" eaLnBrk="1" fontAlgn="auto" hangingPunct="1">
              <a:spcBef>
                <a:spcPts val="0"/>
              </a:spcBef>
              <a:spcAft>
                <a:spcPts val="0"/>
              </a:spcAft>
              <a:buFontTx/>
              <a:buNone/>
              <a:defRPr/>
            </a:pPr>
            <a:r>
              <a:rPr lang="en-US" altLang="en-US" sz="1800" dirty="0">
                <a:solidFill>
                  <a:schemeClr val="tx1">
                    <a:lumMod val="65000"/>
                    <a:lumOff val="35000"/>
                  </a:schemeClr>
                </a:solidFill>
              </a:rPr>
              <a:t>Puts position at a disadvantage when moving to Trusted Advisor / Mgmt. Consultant role / Product Management Role</a:t>
            </a:r>
          </a:p>
        </p:txBody>
      </p:sp>
      <p:sp>
        <p:nvSpPr>
          <p:cNvPr id="58371" name="Title 1"/>
          <p:cNvSpPr txBox="1">
            <a:spLocks/>
          </p:cNvSpPr>
          <p:nvPr/>
        </p:nvSpPr>
        <p:spPr bwMode="auto">
          <a:xfrm>
            <a:off x="608013" y="403225"/>
            <a:ext cx="80787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2800" b="1">
                <a:solidFill>
                  <a:srgbClr val="0091C1"/>
                </a:solidFill>
                <a:latin typeface="Blacker Display Med" pitchFamily="50" charset="0"/>
              </a:rPr>
              <a:t>What Makes you Successful Can Also Hurt You</a:t>
            </a:r>
            <a:endParaRPr lang="en-US" altLang="en-US" sz="2800">
              <a:solidFill>
                <a:srgbClr val="0091C1"/>
              </a:solidFill>
              <a:latin typeface="Blacker Display Med" pitchFamily="50"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TextBox 3"/>
          <p:cNvSpPr txBox="1">
            <a:spLocks noChangeArrowheads="1"/>
          </p:cNvSpPr>
          <p:nvPr/>
        </p:nvSpPr>
        <p:spPr bwMode="auto">
          <a:xfrm>
            <a:off x="2144713" y="4646613"/>
            <a:ext cx="5029200" cy="461962"/>
          </a:xfrm>
          <a:prstGeom prst="rect">
            <a:avLst/>
          </a:prstGeom>
          <a:solidFill>
            <a:srgbClr val="1A2854"/>
          </a:solidFill>
          <a:ln>
            <a:noFill/>
          </a:ln>
        </p:spPr>
        <p:txBody>
          <a:bodyPr>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algn="ctr" eaLnBrk="1" hangingPunct="1">
              <a:defRPr/>
            </a:pPr>
            <a:r>
              <a:rPr lang="en-US" altLang="en-US" sz="2400">
                <a:solidFill>
                  <a:schemeClr val="bg1"/>
                </a:solidFill>
                <a:latin typeface="+mn-lt"/>
                <a:ea typeface="MS PGothic" panose="020B0600070205080204" pitchFamily="34" charset="-128"/>
              </a:rPr>
              <a:t>Emotional Intelligence</a:t>
            </a:r>
          </a:p>
        </p:txBody>
      </p:sp>
      <p:sp>
        <p:nvSpPr>
          <p:cNvPr id="60420" name="TextBox 4"/>
          <p:cNvSpPr txBox="1">
            <a:spLocks noChangeArrowheads="1"/>
          </p:cNvSpPr>
          <p:nvPr/>
        </p:nvSpPr>
        <p:spPr bwMode="auto">
          <a:xfrm>
            <a:off x="2443163" y="4159250"/>
            <a:ext cx="4457700" cy="461963"/>
          </a:xfrm>
          <a:prstGeom prst="rect">
            <a:avLst/>
          </a:prstGeom>
          <a:solidFill>
            <a:srgbClr val="4D537F"/>
          </a:solidFill>
          <a:ln>
            <a:noFill/>
          </a:ln>
        </p:spPr>
        <p:txBody>
          <a:bodyPr>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algn="ctr" eaLnBrk="1" hangingPunct="1">
              <a:defRPr/>
            </a:pPr>
            <a:r>
              <a:rPr lang="en-US" altLang="en-US" sz="2400">
                <a:solidFill>
                  <a:schemeClr val="bg1"/>
                </a:solidFill>
                <a:latin typeface="+mn-lt"/>
                <a:ea typeface="MS PGothic" panose="020B0600070205080204" pitchFamily="34" charset="-128"/>
              </a:rPr>
              <a:t>Conflict Management</a:t>
            </a:r>
          </a:p>
        </p:txBody>
      </p:sp>
      <p:sp>
        <p:nvSpPr>
          <p:cNvPr id="60421" name="TextBox 5"/>
          <p:cNvSpPr txBox="1">
            <a:spLocks noChangeArrowheads="1"/>
          </p:cNvSpPr>
          <p:nvPr/>
        </p:nvSpPr>
        <p:spPr bwMode="auto">
          <a:xfrm>
            <a:off x="2913063" y="3668713"/>
            <a:ext cx="3529012" cy="461962"/>
          </a:xfrm>
          <a:prstGeom prst="rect">
            <a:avLst/>
          </a:prstGeom>
          <a:solidFill>
            <a:srgbClr val="0091C1"/>
          </a:solidFill>
          <a:ln>
            <a:noFill/>
          </a:ln>
        </p:spPr>
        <p:txBody>
          <a:bodyPr wrap="none">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eaLnBrk="1" hangingPunct="1">
              <a:defRPr/>
            </a:pPr>
            <a:r>
              <a:rPr lang="en-US" altLang="en-US" sz="2400" dirty="0">
                <a:solidFill>
                  <a:schemeClr val="bg1"/>
                </a:solidFill>
                <a:latin typeface="+mn-lt"/>
                <a:ea typeface="MS PGothic" panose="020B0600070205080204" pitchFamily="34" charset="-128"/>
              </a:rPr>
              <a:t>Facilitation and Negotiation </a:t>
            </a:r>
          </a:p>
        </p:txBody>
      </p:sp>
      <p:sp>
        <p:nvSpPr>
          <p:cNvPr id="60422" name="TextBox 6"/>
          <p:cNvSpPr txBox="1">
            <a:spLocks noChangeArrowheads="1"/>
          </p:cNvSpPr>
          <p:nvPr/>
        </p:nvSpPr>
        <p:spPr bwMode="auto">
          <a:xfrm>
            <a:off x="3263900" y="3167063"/>
            <a:ext cx="2805113" cy="460375"/>
          </a:xfrm>
          <a:prstGeom prst="rect">
            <a:avLst/>
          </a:prstGeom>
          <a:solidFill>
            <a:srgbClr val="5D983A"/>
          </a:solidFill>
          <a:ln>
            <a:noFill/>
          </a:ln>
        </p:spPr>
        <p:txBody>
          <a:bodyPr wrap="none">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algn="ctr" eaLnBrk="1" hangingPunct="1">
              <a:defRPr/>
            </a:pPr>
            <a:r>
              <a:rPr lang="en-US" altLang="en-US" sz="2400" dirty="0">
                <a:solidFill>
                  <a:schemeClr val="bg1"/>
                </a:solidFill>
                <a:latin typeface="+mn-lt"/>
                <a:ea typeface="MS PGothic" panose="020B0600070205080204" pitchFamily="34" charset="-128"/>
              </a:rPr>
              <a:t>Change Management</a:t>
            </a:r>
          </a:p>
        </p:txBody>
      </p:sp>
      <p:sp>
        <p:nvSpPr>
          <p:cNvPr id="60423" name="TextBox 7"/>
          <p:cNvSpPr txBox="1">
            <a:spLocks noChangeArrowheads="1"/>
          </p:cNvSpPr>
          <p:nvPr/>
        </p:nvSpPr>
        <p:spPr bwMode="auto">
          <a:xfrm>
            <a:off x="3562350" y="2662238"/>
            <a:ext cx="2171700" cy="461962"/>
          </a:xfrm>
          <a:prstGeom prst="rect">
            <a:avLst/>
          </a:prstGeom>
          <a:solidFill>
            <a:srgbClr val="74B847">
              <a:alpha val="69804"/>
            </a:srgbClr>
          </a:solidFill>
          <a:ln>
            <a:noFill/>
          </a:ln>
        </p:spPr>
        <p:txBody>
          <a:bodyPr>
            <a:spAutoFit/>
          </a:bodyPr>
          <a:lstStyle>
            <a:lvl1pPr>
              <a:defRPr>
                <a:solidFill>
                  <a:schemeClr val="tx1"/>
                </a:solidFill>
                <a:latin typeface="Calibre Regular" panose="020B0503030202060203" pitchFamily="34" charset="0"/>
              </a:defRPr>
            </a:lvl1pPr>
            <a:lvl2pPr marL="742950" indent="-285750">
              <a:defRPr>
                <a:solidFill>
                  <a:schemeClr val="tx1"/>
                </a:solidFill>
                <a:latin typeface="Calibre Regular" panose="020B0503030202060203" pitchFamily="34" charset="0"/>
              </a:defRPr>
            </a:lvl2pPr>
            <a:lvl3pPr marL="1143000" indent="-228600">
              <a:defRPr>
                <a:solidFill>
                  <a:schemeClr val="tx1"/>
                </a:solidFill>
                <a:latin typeface="Calibre Regular" panose="020B0503030202060203" pitchFamily="34" charset="0"/>
              </a:defRPr>
            </a:lvl3pPr>
            <a:lvl4pPr marL="1600200" indent="-228600">
              <a:defRPr>
                <a:solidFill>
                  <a:schemeClr val="tx1"/>
                </a:solidFill>
                <a:latin typeface="Calibre Regular" panose="020B0503030202060203" pitchFamily="34" charset="0"/>
              </a:defRPr>
            </a:lvl4pPr>
            <a:lvl5pPr marL="2057400" indent="-228600">
              <a:defRPr>
                <a:solidFill>
                  <a:schemeClr val="tx1"/>
                </a:solidFill>
                <a:latin typeface="Calibre Regular" panose="020B0503030202060203" pitchFamily="34" charset="0"/>
              </a:defRPr>
            </a:lvl5pPr>
            <a:lvl6pPr marL="2514600" indent="-228600" defTabSz="457200" fontAlgn="base">
              <a:spcBef>
                <a:spcPct val="0"/>
              </a:spcBef>
              <a:spcAft>
                <a:spcPct val="0"/>
              </a:spcAft>
              <a:defRPr>
                <a:solidFill>
                  <a:schemeClr val="tx1"/>
                </a:solidFill>
                <a:latin typeface="Calibre Regular" panose="020B0503030202060203" pitchFamily="34" charset="0"/>
              </a:defRPr>
            </a:lvl6pPr>
            <a:lvl7pPr marL="2971800" indent="-228600" defTabSz="457200" fontAlgn="base">
              <a:spcBef>
                <a:spcPct val="0"/>
              </a:spcBef>
              <a:spcAft>
                <a:spcPct val="0"/>
              </a:spcAft>
              <a:defRPr>
                <a:solidFill>
                  <a:schemeClr val="tx1"/>
                </a:solidFill>
                <a:latin typeface="Calibre Regular" panose="020B0503030202060203" pitchFamily="34" charset="0"/>
              </a:defRPr>
            </a:lvl7pPr>
            <a:lvl8pPr marL="3429000" indent="-228600" defTabSz="457200" fontAlgn="base">
              <a:spcBef>
                <a:spcPct val="0"/>
              </a:spcBef>
              <a:spcAft>
                <a:spcPct val="0"/>
              </a:spcAft>
              <a:defRPr>
                <a:solidFill>
                  <a:schemeClr val="tx1"/>
                </a:solidFill>
                <a:latin typeface="Calibre Regular" panose="020B0503030202060203" pitchFamily="34" charset="0"/>
              </a:defRPr>
            </a:lvl8pPr>
            <a:lvl9pPr marL="3886200" indent="-228600" defTabSz="457200" fontAlgn="base">
              <a:spcBef>
                <a:spcPct val="0"/>
              </a:spcBef>
              <a:spcAft>
                <a:spcPct val="0"/>
              </a:spcAft>
              <a:defRPr>
                <a:solidFill>
                  <a:schemeClr val="tx1"/>
                </a:solidFill>
                <a:latin typeface="Calibre Regular" panose="020B0503030202060203" pitchFamily="34" charset="0"/>
              </a:defRPr>
            </a:lvl9pPr>
          </a:lstStyle>
          <a:p>
            <a:pPr algn="ctr" eaLnBrk="1" hangingPunct="1">
              <a:defRPr/>
            </a:pPr>
            <a:r>
              <a:rPr lang="en-US" altLang="en-US" sz="2400" dirty="0">
                <a:solidFill>
                  <a:schemeClr val="bg1"/>
                </a:solidFill>
                <a:latin typeface="+mn-lt"/>
                <a:ea typeface="MS PGothic" panose="020B0600070205080204" pitchFamily="34" charset="-128"/>
              </a:rPr>
              <a:t>Influence </a:t>
            </a:r>
          </a:p>
        </p:txBody>
      </p:sp>
      <p:sp>
        <p:nvSpPr>
          <p:cNvPr id="9" name="Up Arrow 8"/>
          <p:cNvSpPr/>
          <p:nvPr/>
        </p:nvSpPr>
        <p:spPr>
          <a:xfrm>
            <a:off x="1674813" y="3086100"/>
            <a:ext cx="365125" cy="2022475"/>
          </a:xfrm>
          <a:prstGeom prst="upArrow">
            <a:avLst/>
          </a:prstGeom>
          <a:solidFill>
            <a:srgbClr val="7BBFDB"/>
          </a:solidFill>
          <a:ln>
            <a:solidFill>
              <a:srgbClr val="7BBFD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p>
        </p:txBody>
      </p:sp>
      <p:sp>
        <p:nvSpPr>
          <p:cNvPr id="60424"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Professional Skills Buildup</a:t>
            </a:r>
            <a:endParaRPr lang="en-US" altLang="en-US" sz="3200">
              <a:solidFill>
                <a:srgbClr val="0091C1"/>
              </a:solidFill>
              <a:latin typeface="Blacker Display Med" pitchFamily="50"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noChangeArrowheads="1"/>
          </p:cNvSpPr>
          <p:nvPr>
            <p:ph idx="4294967295"/>
          </p:nvPr>
        </p:nvSpPr>
        <p:spPr bwMode="auto">
          <a:xfrm>
            <a:off x="608013" y="1676400"/>
            <a:ext cx="7088187" cy="4038600"/>
          </a:xfrm>
          <a:prstGeom prst="rect">
            <a:avLst/>
          </a:prstGeom>
        </p:spPr>
        <p:txBody>
          <a:bodyPr/>
          <a:lstStyle/>
          <a:p>
            <a:pPr marL="268288" lvl="1" indent="-268288" eaLnBrk="1" fontAlgn="auto" hangingPunct="1">
              <a:spcAft>
                <a:spcPts val="0"/>
              </a:spcAft>
              <a:defRPr/>
            </a:pPr>
            <a:r>
              <a:rPr lang="en-US" altLang="en-US" sz="1800" dirty="0">
                <a:solidFill>
                  <a:schemeClr val="tx1">
                    <a:lumMod val="65000"/>
                    <a:lumOff val="35000"/>
                  </a:schemeClr>
                </a:solidFill>
              </a:rPr>
              <a:t>Define solution options</a:t>
            </a:r>
          </a:p>
          <a:p>
            <a:pPr marL="895350" lvl="2" indent="-263525" eaLnBrk="1" fontAlgn="auto" hangingPunct="1">
              <a:spcAft>
                <a:spcPts val="0"/>
              </a:spcAft>
              <a:defRPr/>
            </a:pPr>
            <a:r>
              <a:rPr lang="en-US" altLang="en-US" sz="1800" dirty="0">
                <a:solidFill>
                  <a:schemeClr val="tx1">
                    <a:lumMod val="65000"/>
                    <a:lumOff val="35000"/>
                  </a:schemeClr>
                </a:solidFill>
              </a:rPr>
              <a:t>Internal or external – find need with sponsors </a:t>
            </a:r>
          </a:p>
          <a:p>
            <a:pPr marL="536575" lvl="1" indent="-273050" eaLnBrk="1" fontAlgn="auto" hangingPunct="1">
              <a:spcAft>
                <a:spcPts val="0"/>
              </a:spcAft>
              <a:defRPr/>
            </a:pPr>
            <a:r>
              <a:rPr lang="en-US" altLang="en-US" sz="1800" dirty="0">
                <a:solidFill>
                  <a:schemeClr val="tx1">
                    <a:lumMod val="65000"/>
                    <a:lumOff val="35000"/>
                  </a:schemeClr>
                </a:solidFill>
              </a:rPr>
              <a:t>Drive scope definition </a:t>
            </a:r>
          </a:p>
          <a:p>
            <a:pPr marL="536575" lvl="1" indent="-273050" eaLnBrk="1" fontAlgn="auto" hangingPunct="1">
              <a:spcAft>
                <a:spcPts val="0"/>
              </a:spcAft>
              <a:defRPr/>
            </a:pPr>
            <a:r>
              <a:rPr lang="en-US" altLang="en-US" sz="1800" dirty="0">
                <a:solidFill>
                  <a:schemeClr val="tx1">
                    <a:lumMod val="65000"/>
                    <a:lumOff val="35000"/>
                  </a:schemeClr>
                </a:solidFill>
              </a:rPr>
              <a:t>Define future state process </a:t>
            </a:r>
          </a:p>
          <a:p>
            <a:pPr marL="895350" lvl="2" indent="-273050" eaLnBrk="1" fontAlgn="auto" hangingPunct="1">
              <a:spcAft>
                <a:spcPts val="0"/>
              </a:spcAft>
              <a:defRPr/>
            </a:pPr>
            <a:r>
              <a:rPr lang="en-US" altLang="en-US" sz="1800" dirty="0">
                <a:solidFill>
                  <a:schemeClr val="tx1">
                    <a:lumMod val="65000"/>
                    <a:lumOff val="35000"/>
                  </a:schemeClr>
                </a:solidFill>
              </a:rPr>
              <a:t>Process flows / business rules </a:t>
            </a:r>
          </a:p>
          <a:p>
            <a:pPr marL="536575" lvl="1" indent="-273050" eaLnBrk="1" fontAlgn="auto" hangingPunct="1">
              <a:spcAft>
                <a:spcPts val="0"/>
              </a:spcAft>
              <a:defRPr/>
            </a:pPr>
            <a:r>
              <a:rPr lang="en-US" altLang="en-US" sz="1800" dirty="0">
                <a:solidFill>
                  <a:schemeClr val="tx1">
                    <a:lumMod val="65000"/>
                    <a:lumOff val="35000"/>
                  </a:schemeClr>
                </a:solidFill>
              </a:rPr>
              <a:t>Prices / cost  definition </a:t>
            </a:r>
          </a:p>
          <a:p>
            <a:pPr marL="895350" lvl="2" indent="-263525" eaLnBrk="1" fontAlgn="auto" hangingPunct="1">
              <a:spcAft>
                <a:spcPts val="0"/>
              </a:spcAft>
              <a:defRPr/>
            </a:pPr>
            <a:r>
              <a:rPr lang="en-US" altLang="en-US" sz="1800" dirty="0">
                <a:solidFill>
                  <a:schemeClr val="tx1">
                    <a:lumMod val="65000"/>
                    <a:lumOff val="35000"/>
                  </a:schemeClr>
                </a:solidFill>
              </a:rPr>
              <a:t>Deep understanding of internal cost, need and Return requirements</a:t>
            </a:r>
          </a:p>
          <a:p>
            <a:pPr marL="536575" lvl="1" indent="-273050" eaLnBrk="1" fontAlgn="auto" hangingPunct="1">
              <a:spcAft>
                <a:spcPts val="0"/>
              </a:spcAft>
              <a:defRPr/>
            </a:pPr>
            <a:r>
              <a:rPr lang="en-US" altLang="en-US" sz="1800" dirty="0">
                <a:solidFill>
                  <a:schemeClr val="tx1">
                    <a:lumMod val="65000"/>
                    <a:lumOff val="35000"/>
                  </a:schemeClr>
                </a:solidFill>
              </a:rPr>
              <a:t>Presents offer</a:t>
            </a:r>
          </a:p>
          <a:p>
            <a:pPr marL="536575" lvl="1" indent="-273050" eaLnBrk="1" fontAlgn="auto" hangingPunct="1">
              <a:spcAft>
                <a:spcPts val="0"/>
              </a:spcAft>
              <a:defRPr/>
            </a:pPr>
            <a:r>
              <a:rPr lang="en-US" altLang="en-US" sz="1800" dirty="0">
                <a:solidFill>
                  <a:schemeClr val="tx1">
                    <a:lumMod val="65000"/>
                    <a:lumOff val="35000"/>
                  </a:schemeClr>
                </a:solidFill>
              </a:rPr>
              <a:t>Pass detailed requirements development to “in project” team </a:t>
            </a:r>
          </a:p>
        </p:txBody>
      </p:sp>
      <p:sp>
        <p:nvSpPr>
          <p:cNvPr id="61443" name="Title 1"/>
          <p:cNvSpPr txBox="1">
            <a:spLocks/>
          </p:cNvSpPr>
          <p:nvPr/>
        </p:nvSpPr>
        <p:spPr bwMode="auto">
          <a:xfrm>
            <a:off x="608013" y="403225"/>
            <a:ext cx="83835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000" b="1">
                <a:solidFill>
                  <a:srgbClr val="0091C1"/>
                </a:solidFill>
                <a:latin typeface="Blacker Display Med" pitchFamily="50" charset="0"/>
              </a:rPr>
              <a:t>Trust Advisor / Internal Mgmt. Consultant</a:t>
            </a:r>
            <a:endParaRPr lang="en-US" altLang="en-US" sz="3000">
              <a:solidFill>
                <a:srgbClr val="0091C1"/>
              </a:solidFill>
              <a:latin typeface="Blacker Display Med" pitchFamily="50"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DM Agile and BA models Oct 20122.jpg"/>
          <p:cNvPicPr>
            <a:picLocks noChangeAspect="1"/>
          </p:cNvPicPr>
          <p:nvPr/>
        </p:nvPicPr>
        <p:blipFill>
          <a:blip r:embed="rId2" cstate="print">
            <a:extLst>
              <a:ext uri="{28A0092B-C50C-407E-A947-70E740481C1C}">
                <a14:useLocalDpi xmlns:a14="http://schemas.microsoft.com/office/drawing/2010/main" val="0"/>
              </a:ext>
            </a:extLst>
          </a:blip>
          <a:srcRect t="17778" b="5185"/>
          <a:stretch>
            <a:fillRect/>
          </a:stretch>
        </p:blipFill>
        <p:spPr bwMode="auto">
          <a:xfrm>
            <a:off x="1103313" y="1752600"/>
            <a:ext cx="6858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7"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BA Career Path</a:t>
            </a:r>
            <a:endParaRPr lang="en-US" altLang="en-US" sz="3200">
              <a:solidFill>
                <a:srgbClr val="0091C1"/>
              </a:solidFill>
              <a:latin typeface="Blacker Display Med" pitchFamily="50"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txBox="1">
            <a:spLocks noChangeArrowheads="1"/>
          </p:cNvSpPr>
          <p:nvPr/>
        </p:nvSpPr>
        <p:spPr bwMode="auto">
          <a:xfrm>
            <a:off x="608013" y="1957388"/>
            <a:ext cx="6249987" cy="2943225"/>
          </a:xfrm>
          <a:prstGeom prst="rect">
            <a:avLst/>
          </a:prstGeom>
          <a:no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ct val="20000"/>
              </a:spcBef>
              <a:spcAft>
                <a:spcPts val="0"/>
              </a:spcAft>
              <a:defRPr/>
            </a:pPr>
            <a:r>
              <a:rPr lang="en-US" altLang="en-US" sz="1500" dirty="0">
                <a:solidFill>
                  <a:schemeClr val="tx1">
                    <a:lumMod val="75000"/>
                    <a:lumOff val="25000"/>
                  </a:schemeClr>
                </a:solidFill>
                <a:latin typeface="+mn-lt"/>
                <a:cs typeface="Calibri" panose="020F0502020204030204" pitchFamily="34" charset="0"/>
              </a:rPr>
              <a:t>Chapter sponsor/partner SoftEd is offering selected PMI chapters and its membership 50% off discounts on its Live Online training for the rest of the year. </a:t>
            </a:r>
          </a:p>
          <a:p>
            <a:pPr eaLnBrk="1" fontAlgn="auto" hangingPunct="1">
              <a:spcBef>
                <a:spcPct val="20000"/>
              </a:spcBef>
              <a:spcAft>
                <a:spcPts val="0"/>
              </a:spcAft>
              <a:defRPr/>
            </a:pPr>
            <a:r>
              <a:rPr lang="en-US" altLang="en-US" sz="1500" dirty="0">
                <a:solidFill>
                  <a:schemeClr val="tx1">
                    <a:lumMod val="75000"/>
                    <a:lumOff val="25000"/>
                  </a:schemeClr>
                </a:solidFill>
                <a:latin typeface="+mn-lt"/>
                <a:cs typeface="Calibri" panose="020F0502020204030204" pitchFamily="34" charset="0"/>
              </a:rPr>
              <a:t>SoftEd offers Business Analysis, Agile, DevOps and Software Testing Training and it is the world’s largest provider of IC Agile training courses. For more information about </a:t>
            </a:r>
            <a:r>
              <a:rPr lang="en-US" altLang="en-US" sz="1500" dirty="0" err="1">
                <a:solidFill>
                  <a:schemeClr val="tx1">
                    <a:lumMod val="75000"/>
                    <a:lumOff val="25000"/>
                  </a:schemeClr>
                </a:solidFill>
                <a:latin typeface="+mn-lt"/>
                <a:cs typeface="Calibri" panose="020F0502020204030204" pitchFamily="34" charset="0"/>
              </a:rPr>
              <a:t>SoftEd’s</a:t>
            </a:r>
            <a:r>
              <a:rPr lang="en-US" altLang="en-US" sz="1500" dirty="0">
                <a:solidFill>
                  <a:schemeClr val="tx1">
                    <a:lumMod val="75000"/>
                    <a:lumOff val="25000"/>
                  </a:schemeClr>
                </a:solidFill>
                <a:latin typeface="+mn-lt"/>
                <a:cs typeface="Calibri" panose="020F0502020204030204" pitchFamily="34" charset="0"/>
              </a:rPr>
              <a:t> public schedule go to:</a:t>
            </a:r>
          </a:p>
          <a:p>
            <a:pPr eaLnBrk="1" fontAlgn="auto" hangingPunct="1">
              <a:spcBef>
                <a:spcPct val="20000"/>
              </a:spcBef>
              <a:spcAft>
                <a:spcPts val="0"/>
              </a:spcAft>
              <a:defRPr/>
            </a:pPr>
            <a:endParaRPr lang="en-US" altLang="en-US" sz="1500" u="sng" dirty="0">
              <a:solidFill>
                <a:srgbClr val="0000FF"/>
              </a:solidFill>
              <a:latin typeface="+mn-lt"/>
              <a:cs typeface="Calibri" panose="020F0502020204030204" pitchFamily="34" charset="0"/>
              <a:hlinkClick r:id="rId2"/>
            </a:endParaRPr>
          </a:p>
          <a:p>
            <a:pPr eaLnBrk="1" fontAlgn="auto" hangingPunct="1">
              <a:spcBef>
                <a:spcPct val="20000"/>
              </a:spcBef>
              <a:spcAft>
                <a:spcPts val="0"/>
              </a:spcAft>
              <a:defRPr/>
            </a:pPr>
            <a:r>
              <a:rPr lang="en-US" altLang="en-US" sz="1500" u="sng" dirty="0">
                <a:solidFill>
                  <a:srgbClr val="0091C1"/>
                </a:solidFill>
                <a:latin typeface="+mn-lt"/>
                <a:cs typeface="Calibri" panose="020F0502020204030204" pitchFamily="34" charset="0"/>
                <a:hlinkClick r:id="rId3"/>
              </a:rPr>
              <a:t>https://www.softed.com/us/calendar/</a:t>
            </a:r>
            <a:endParaRPr lang="en-US" altLang="en-US" sz="1500" u="sng" dirty="0">
              <a:solidFill>
                <a:srgbClr val="0091C1"/>
              </a:solidFill>
              <a:latin typeface="+mn-lt"/>
              <a:cs typeface="Calibri" panose="020F0502020204030204" pitchFamily="34" charset="0"/>
            </a:endParaRPr>
          </a:p>
          <a:p>
            <a:pPr eaLnBrk="1" fontAlgn="auto" hangingPunct="1">
              <a:spcBef>
                <a:spcPct val="20000"/>
              </a:spcBef>
              <a:spcAft>
                <a:spcPts val="0"/>
              </a:spcAft>
              <a:defRPr/>
            </a:pPr>
            <a:r>
              <a:rPr lang="en-US" altLang="en-US" sz="1500" dirty="0">
                <a:solidFill>
                  <a:schemeClr val="tx1">
                    <a:lumMod val="75000"/>
                    <a:lumOff val="25000"/>
                  </a:schemeClr>
                </a:solidFill>
                <a:latin typeface="+mn-lt"/>
                <a:cs typeface="Calibri" panose="020F0502020204030204" pitchFamily="34" charset="0"/>
              </a:rPr>
              <a:t>You can register using the code </a:t>
            </a:r>
            <a:r>
              <a:rPr lang="en-US" altLang="en-US" sz="1500" b="1" dirty="0">
                <a:solidFill>
                  <a:schemeClr val="tx1">
                    <a:lumMod val="75000"/>
                    <a:lumOff val="25000"/>
                  </a:schemeClr>
                </a:solidFill>
                <a:latin typeface="+mn-lt"/>
                <a:cs typeface="Calibri" panose="020F0502020204030204" pitchFamily="34" charset="0"/>
              </a:rPr>
              <a:t>DM0620.  </a:t>
            </a:r>
          </a:p>
          <a:p>
            <a:pPr eaLnBrk="1" fontAlgn="auto" hangingPunct="1">
              <a:spcBef>
                <a:spcPct val="20000"/>
              </a:spcBef>
              <a:spcAft>
                <a:spcPts val="0"/>
              </a:spcAft>
              <a:defRPr/>
            </a:pPr>
            <a:r>
              <a:rPr lang="en-US" altLang="en-US" sz="1500" dirty="0">
                <a:solidFill>
                  <a:schemeClr val="tx1">
                    <a:lumMod val="75000"/>
                    <a:lumOff val="25000"/>
                  </a:schemeClr>
                </a:solidFill>
                <a:latin typeface="+mn-lt"/>
                <a:cs typeface="Calibri" panose="020F0502020204030204" pitchFamily="34" charset="0"/>
              </a:rPr>
              <a:t>Feel free to contact </a:t>
            </a:r>
            <a:r>
              <a:rPr lang="en-US" altLang="en-US" sz="1500" u="sng" dirty="0">
                <a:solidFill>
                  <a:srgbClr val="0091C1"/>
                </a:solidFill>
                <a:latin typeface="+mn-lt"/>
                <a:cs typeface="Calibri" panose="020F0502020204030204" pitchFamily="34" charset="0"/>
                <a:hlinkClick r:id="rId4"/>
              </a:rPr>
              <a:t>davidm@softed.com</a:t>
            </a:r>
            <a:endParaRPr lang="en-US" altLang="en-US" sz="1050" b="1" dirty="0">
              <a:solidFill>
                <a:srgbClr val="0091C1"/>
              </a:solidFill>
              <a:latin typeface="+mn-lt"/>
              <a:ea typeface="MS PGothic" panose="020B0600070205080204" pitchFamily="34" charset="-128"/>
            </a:endParaRPr>
          </a:p>
        </p:txBody>
      </p:sp>
      <p:sp>
        <p:nvSpPr>
          <p:cNvPr id="63491"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Questions and</a:t>
            </a:r>
            <a:endParaRPr lang="en-US" altLang="en-US" sz="3200">
              <a:solidFill>
                <a:srgbClr val="0091C1"/>
              </a:solidFill>
              <a:latin typeface="Blacker Display Med" pitchFamily="50"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4294967295"/>
          </p:nvPr>
        </p:nvSpPr>
        <p:spPr bwMode="auto">
          <a:xfrm>
            <a:off x="608013" y="1600200"/>
            <a:ext cx="6707187" cy="3924300"/>
          </a:xfrm>
          <a:prstGeom prst="rect">
            <a:avLst/>
          </a:prstGeom>
        </p:spPr>
        <p:txBody>
          <a:bodyPr/>
          <a:lstStyle/>
          <a:p>
            <a:pPr marL="0" indent="0" eaLnBrk="1" fontAlgn="auto" hangingPunct="1">
              <a:lnSpc>
                <a:spcPts val="1800"/>
              </a:lnSpc>
              <a:spcAft>
                <a:spcPts val="0"/>
              </a:spcAft>
              <a:buFont typeface="Arial" panose="020B0604020202020204" pitchFamily="34" charset="0"/>
              <a:buNone/>
              <a:defRPr/>
            </a:pPr>
            <a:r>
              <a:rPr lang="en-US" altLang="en-US" sz="1600" dirty="0">
                <a:solidFill>
                  <a:schemeClr val="tx1">
                    <a:lumMod val="65000"/>
                    <a:lumOff val="35000"/>
                  </a:schemeClr>
                </a:solidFill>
              </a:rPr>
              <a:t>Speed</a:t>
            </a:r>
          </a:p>
          <a:p>
            <a:pPr marL="268288" lvl="1" indent="-268288" eaLnBrk="1" fontAlgn="auto" hangingPunct="1">
              <a:lnSpc>
                <a:spcPts val="1800"/>
              </a:lnSpc>
              <a:spcAft>
                <a:spcPts val="0"/>
              </a:spcAft>
              <a:defRPr/>
            </a:pPr>
            <a:r>
              <a:rPr lang="en-US" altLang="en-US" sz="1600" dirty="0">
                <a:solidFill>
                  <a:schemeClr val="tx1">
                    <a:lumMod val="65000"/>
                    <a:lumOff val="35000"/>
                  </a:schemeClr>
                </a:solidFill>
              </a:rPr>
              <a:t>Rapid pace of disruption and change</a:t>
            </a:r>
          </a:p>
          <a:p>
            <a:pPr marL="268288" lvl="1" indent="-268288" eaLnBrk="1" fontAlgn="auto" hangingPunct="1">
              <a:lnSpc>
                <a:spcPts val="1800"/>
              </a:lnSpc>
              <a:spcAft>
                <a:spcPts val="0"/>
              </a:spcAft>
              <a:defRPr/>
            </a:pPr>
            <a:r>
              <a:rPr lang="en-US" altLang="en-US" sz="1600" dirty="0">
                <a:solidFill>
                  <a:schemeClr val="tx1">
                    <a:lumMod val="65000"/>
                    <a:lumOff val="35000"/>
                  </a:schemeClr>
                </a:solidFill>
              </a:rPr>
              <a:t>Can handle change, lose and lose quickly</a:t>
            </a:r>
          </a:p>
          <a:p>
            <a:pPr marL="0" indent="0" eaLnBrk="1" fontAlgn="auto" hangingPunct="1">
              <a:lnSpc>
                <a:spcPts val="1800"/>
              </a:lnSpc>
              <a:spcAft>
                <a:spcPts val="0"/>
              </a:spcAft>
              <a:buFont typeface="Arial" panose="020B0604020202020204" pitchFamily="34" charset="0"/>
              <a:buNone/>
              <a:defRPr/>
            </a:pPr>
            <a:r>
              <a:rPr lang="en-US" altLang="en-US" sz="1600" dirty="0">
                <a:solidFill>
                  <a:schemeClr val="tx1">
                    <a:lumMod val="65000"/>
                    <a:lumOff val="35000"/>
                  </a:schemeClr>
                </a:solidFill>
              </a:rPr>
              <a:t>Productivity</a:t>
            </a:r>
          </a:p>
          <a:p>
            <a:pPr marL="268288" lvl="1" indent="-268288" eaLnBrk="1" fontAlgn="auto" hangingPunct="1">
              <a:lnSpc>
                <a:spcPts val="1800"/>
              </a:lnSpc>
              <a:spcAft>
                <a:spcPts val="0"/>
              </a:spcAft>
              <a:defRPr/>
            </a:pPr>
            <a:r>
              <a:rPr lang="en-US" altLang="en-US" sz="1600" dirty="0">
                <a:solidFill>
                  <a:schemeClr val="tx1">
                    <a:lumMod val="65000"/>
                    <a:lumOff val="35000"/>
                  </a:schemeClr>
                </a:solidFill>
              </a:rPr>
              <a:t>Key to profits in the face of contact change in need</a:t>
            </a:r>
          </a:p>
          <a:p>
            <a:pPr marL="0" indent="0" eaLnBrk="1" fontAlgn="auto" hangingPunct="1">
              <a:lnSpc>
                <a:spcPts val="1800"/>
              </a:lnSpc>
              <a:spcAft>
                <a:spcPts val="0"/>
              </a:spcAft>
              <a:buFont typeface="Arial" panose="020B0604020202020204" pitchFamily="34" charset="0"/>
              <a:buNone/>
              <a:defRPr/>
            </a:pPr>
            <a:r>
              <a:rPr lang="en-US" altLang="en-US" sz="1600" dirty="0">
                <a:solidFill>
                  <a:schemeClr val="tx1">
                    <a:lumMod val="65000"/>
                    <a:lumOff val="35000"/>
                  </a:schemeClr>
                </a:solidFill>
              </a:rPr>
              <a:t>Competitive Advantage</a:t>
            </a:r>
          </a:p>
          <a:p>
            <a:pPr marL="268288" lvl="1" indent="-268288" eaLnBrk="1" fontAlgn="auto" hangingPunct="1">
              <a:lnSpc>
                <a:spcPts val="1800"/>
              </a:lnSpc>
              <a:spcAft>
                <a:spcPts val="0"/>
              </a:spcAft>
              <a:defRPr/>
            </a:pPr>
            <a:r>
              <a:rPr lang="en-US" altLang="en-US" sz="1600" dirty="0">
                <a:solidFill>
                  <a:schemeClr val="tx1">
                    <a:lumMod val="65000"/>
                    <a:lumOff val="35000"/>
                  </a:schemeClr>
                </a:solidFill>
              </a:rPr>
              <a:t>Customer knowledge (internal and external)</a:t>
            </a:r>
          </a:p>
          <a:p>
            <a:pPr marL="0" indent="0" eaLnBrk="1" fontAlgn="auto" hangingPunct="1">
              <a:lnSpc>
                <a:spcPts val="1800"/>
              </a:lnSpc>
              <a:spcAft>
                <a:spcPts val="0"/>
              </a:spcAft>
              <a:buFont typeface="Arial" panose="020B0604020202020204" pitchFamily="34" charset="0"/>
              <a:buNone/>
              <a:defRPr/>
            </a:pPr>
            <a:r>
              <a:rPr lang="en-US" altLang="en-US" sz="1600" dirty="0">
                <a:solidFill>
                  <a:schemeClr val="tx1">
                    <a:lumMod val="65000"/>
                    <a:lumOff val="35000"/>
                  </a:schemeClr>
                </a:solidFill>
              </a:rPr>
              <a:t>Product Creation</a:t>
            </a:r>
          </a:p>
          <a:p>
            <a:pPr marL="268288" lvl="1" indent="-268288" eaLnBrk="1" fontAlgn="auto" hangingPunct="1">
              <a:lnSpc>
                <a:spcPts val="1800"/>
              </a:lnSpc>
              <a:spcAft>
                <a:spcPts val="0"/>
              </a:spcAft>
              <a:defRPr/>
            </a:pPr>
            <a:r>
              <a:rPr lang="en-US" altLang="en-US" sz="1600" dirty="0">
                <a:solidFill>
                  <a:schemeClr val="tx1">
                    <a:lumMod val="65000"/>
                    <a:lumOff val="35000"/>
                  </a:schemeClr>
                </a:solidFill>
              </a:rPr>
              <a:t>Three elements of product creation</a:t>
            </a:r>
          </a:p>
          <a:p>
            <a:pPr marL="534988" lvl="2" indent="-266700" eaLnBrk="1" fontAlgn="auto" hangingPunct="1">
              <a:lnSpc>
                <a:spcPts val="1800"/>
              </a:lnSpc>
              <a:spcAft>
                <a:spcPts val="0"/>
              </a:spcAft>
              <a:defRPr/>
            </a:pPr>
            <a:r>
              <a:rPr lang="en-US" altLang="en-US" sz="1600" dirty="0">
                <a:solidFill>
                  <a:schemeClr val="tx1">
                    <a:lumMod val="65000"/>
                    <a:lumOff val="35000"/>
                  </a:schemeClr>
                </a:solidFill>
              </a:rPr>
              <a:t>Competitive understanding, organizational capabilities, creating value</a:t>
            </a:r>
          </a:p>
          <a:p>
            <a:pPr marL="0" indent="0" eaLnBrk="1" fontAlgn="auto" hangingPunct="1">
              <a:lnSpc>
                <a:spcPts val="1800"/>
              </a:lnSpc>
              <a:spcAft>
                <a:spcPts val="0"/>
              </a:spcAft>
              <a:buFont typeface="Arial" panose="020B0604020202020204" pitchFamily="34" charset="0"/>
              <a:buNone/>
              <a:defRPr/>
            </a:pPr>
            <a:r>
              <a:rPr lang="en-US" altLang="en-US" sz="1600" dirty="0">
                <a:solidFill>
                  <a:schemeClr val="tx1">
                    <a:lumMod val="65000"/>
                    <a:lumOff val="35000"/>
                  </a:schemeClr>
                </a:solidFill>
              </a:rPr>
              <a:t>Growing, Managing and Retaining Knowledge Workers</a:t>
            </a:r>
          </a:p>
          <a:p>
            <a:pPr marL="268288" lvl="1" indent="-268288" eaLnBrk="1" fontAlgn="auto" hangingPunct="1">
              <a:lnSpc>
                <a:spcPts val="1800"/>
              </a:lnSpc>
              <a:spcAft>
                <a:spcPts val="0"/>
              </a:spcAft>
              <a:defRPr/>
            </a:pPr>
            <a:r>
              <a:rPr lang="en-US" altLang="en-US" sz="1600" dirty="0">
                <a:solidFill>
                  <a:schemeClr val="tx1">
                    <a:lumMod val="65000"/>
                    <a:lumOff val="35000"/>
                  </a:schemeClr>
                </a:solidFill>
              </a:rPr>
              <a:t>Generation “Y” dilemma (Millennial) </a:t>
            </a:r>
          </a:p>
          <a:p>
            <a:pPr lvl="1" eaLnBrk="1" fontAlgn="auto" hangingPunct="1">
              <a:lnSpc>
                <a:spcPts val="1800"/>
              </a:lnSpc>
              <a:spcAft>
                <a:spcPts val="0"/>
              </a:spcAft>
              <a:defRPr/>
            </a:pPr>
            <a:endParaRPr lang="en-US" altLang="en-US" sz="1600" dirty="0">
              <a:solidFill>
                <a:schemeClr val="tx1">
                  <a:lumMod val="65000"/>
                  <a:lumOff val="35000"/>
                </a:schemeClr>
              </a:solidFill>
            </a:endParaRPr>
          </a:p>
        </p:txBody>
      </p:sp>
      <p:sp>
        <p:nvSpPr>
          <p:cNvPr id="21507"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Enterprise Challenges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Content Placeholder 5"/>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058988" y="1371600"/>
            <a:ext cx="5026025" cy="5029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itle 1"/>
          <p:cNvSpPr txBox="1">
            <a:spLocks/>
          </p:cNvSpPr>
          <p:nvPr/>
        </p:nvSpPr>
        <p:spPr bwMode="auto">
          <a:xfrm>
            <a:off x="608013" y="152400"/>
            <a:ext cx="7850187"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2800" b="1">
                <a:solidFill>
                  <a:srgbClr val="0091C1"/>
                </a:solidFill>
                <a:latin typeface="Blacker Display Med" pitchFamily="50" charset="0"/>
              </a:rPr>
              <a:t>BA is Catalyst to Face/Conquer these Enterprise Challenges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4294967295"/>
          </p:nvPr>
        </p:nvSpPr>
        <p:spPr>
          <a:xfrm>
            <a:off x="608013" y="1524000"/>
            <a:ext cx="7316787" cy="4591050"/>
          </a:xfrm>
          <a:prstGeom prst="rect">
            <a:avLst/>
          </a:prstGeom>
        </p:spPr>
        <p:txBody>
          <a:bodyPr/>
          <a:lstStyle/>
          <a:p>
            <a:pPr eaLnBrk="1" fontAlgn="auto" hangingPunct="1">
              <a:lnSpc>
                <a:spcPts val="1700"/>
              </a:lnSpc>
              <a:spcAft>
                <a:spcPts val="0"/>
              </a:spcAft>
              <a:buFont typeface="Arial" panose="020B0604020202020204" pitchFamily="34" charset="0"/>
              <a:buNone/>
              <a:defRPr/>
            </a:pPr>
            <a:r>
              <a:rPr lang="en-US" altLang="en-US" sz="1600" b="1" dirty="0">
                <a:solidFill>
                  <a:schemeClr val="tx1">
                    <a:lumMod val="65000"/>
                    <a:lumOff val="35000"/>
                  </a:schemeClr>
                </a:solidFill>
              </a:rPr>
              <a:t>Position Overview</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Enterprise Analysis (business case)</a:t>
            </a:r>
          </a:p>
          <a:p>
            <a:pPr marL="534988" lvl="2" indent="-266700" eaLnBrk="1" fontAlgn="auto" hangingPunct="1">
              <a:lnSpc>
                <a:spcPts val="1700"/>
              </a:lnSpc>
              <a:spcAft>
                <a:spcPts val="0"/>
              </a:spcAft>
              <a:defRPr/>
            </a:pPr>
            <a:r>
              <a:rPr lang="en-US" altLang="en-US" sz="1600" dirty="0">
                <a:solidFill>
                  <a:schemeClr val="tx1">
                    <a:lumMod val="65000"/>
                    <a:lumOff val="35000"/>
                  </a:schemeClr>
                </a:solidFill>
              </a:rPr>
              <a:t>Project scope</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Process modeling</a:t>
            </a:r>
          </a:p>
          <a:p>
            <a:pPr marL="534988" lvl="2" indent="-266700" eaLnBrk="1" fontAlgn="auto" hangingPunct="1">
              <a:lnSpc>
                <a:spcPts val="1700"/>
              </a:lnSpc>
              <a:spcAft>
                <a:spcPts val="0"/>
              </a:spcAft>
              <a:defRPr/>
            </a:pPr>
            <a:r>
              <a:rPr lang="en-US" altLang="en-US" sz="1600" dirty="0">
                <a:solidFill>
                  <a:schemeClr val="tx1">
                    <a:lumMod val="65000"/>
                    <a:lumOff val="35000"/>
                  </a:schemeClr>
                </a:solidFill>
              </a:rPr>
              <a:t>Show how things work now and should work in the future</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Requirements Analysis, Elicitation, Management</a:t>
            </a:r>
          </a:p>
          <a:p>
            <a:pPr marL="534988" lvl="2" indent="-266700" eaLnBrk="1" fontAlgn="auto" hangingPunct="1">
              <a:lnSpc>
                <a:spcPts val="1700"/>
              </a:lnSpc>
              <a:spcAft>
                <a:spcPts val="0"/>
              </a:spcAft>
              <a:defRPr/>
            </a:pPr>
            <a:r>
              <a:rPr lang="en-US" altLang="en-US" sz="1600" dirty="0">
                <a:solidFill>
                  <a:schemeClr val="tx1">
                    <a:lumMod val="65000"/>
                    <a:lumOff val="35000"/>
                  </a:schemeClr>
                </a:solidFill>
              </a:rPr>
              <a:t>Converting from business (functional/non-functional)</a:t>
            </a:r>
            <a:br>
              <a:rPr lang="en-US" altLang="en-US" sz="1600" dirty="0">
                <a:solidFill>
                  <a:schemeClr val="tx1">
                    <a:lumMod val="65000"/>
                    <a:lumOff val="35000"/>
                  </a:schemeClr>
                </a:solidFill>
              </a:rPr>
            </a:br>
            <a:r>
              <a:rPr lang="en-US" altLang="en-US" sz="1600" dirty="0">
                <a:solidFill>
                  <a:schemeClr val="tx1">
                    <a:lumMod val="65000"/>
                    <a:lumOff val="35000"/>
                  </a:schemeClr>
                </a:solidFill>
              </a:rPr>
              <a:t>requirements to technical (systems)</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Business Architecture / Business Rules</a:t>
            </a:r>
          </a:p>
          <a:p>
            <a:pPr marL="268288" indent="-268288" eaLnBrk="1" fontAlgn="auto" hangingPunct="1">
              <a:lnSpc>
                <a:spcPts val="1700"/>
              </a:lnSpc>
              <a:spcAft>
                <a:spcPts val="0"/>
              </a:spcAft>
              <a:buFont typeface="Arial" panose="020B0604020202020204" pitchFamily="34" charset="0"/>
              <a:buNone/>
              <a:defRPr/>
            </a:pPr>
            <a:r>
              <a:rPr lang="en-US" altLang="en-US" sz="1600" b="1" dirty="0">
                <a:solidFill>
                  <a:schemeClr val="tx1">
                    <a:lumMod val="65000"/>
                    <a:lumOff val="35000"/>
                  </a:schemeClr>
                </a:solidFill>
              </a:rPr>
              <a:t>Position Profile</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Should act a lot like a Product Manager </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Should have solid user knowledge of system, power user</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Should be technical enough to “talk the talk”</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Much more concerned about outcome than budget or schedule</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Should have VERY strong domain knowledge </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Must be able to state/represent business case of system/software </a:t>
            </a:r>
          </a:p>
        </p:txBody>
      </p:sp>
      <p:sp>
        <p:nvSpPr>
          <p:cNvPr id="23555"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What is a BA? </a:t>
            </a:r>
            <a:r>
              <a:rPr lang="en-US" altLang="en-US" sz="3200">
                <a:solidFill>
                  <a:srgbClr val="0091C1"/>
                </a:solidFill>
                <a:latin typeface="Blacker Display Med" pitchFamily="50" charset="0"/>
              </a:rPr>
              <a:t>(Industry perspective)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4294967295"/>
          </p:nvPr>
        </p:nvSpPr>
        <p:spPr bwMode="auto">
          <a:xfrm>
            <a:off x="608013" y="1600200"/>
            <a:ext cx="7545387" cy="4343400"/>
          </a:xfrm>
          <a:prstGeom prst="rect">
            <a:avLst/>
          </a:prstGeom>
        </p:spPr>
        <p:txBody>
          <a:bodyPr/>
          <a:lstStyle/>
          <a:p>
            <a:pPr eaLnBrk="1" fontAlgn="auto" hangingPunct="1">
              <a:lnSpc>
                <a:spcPts val="1700"/>
              </a:lnSpc>
              <a:spcAft>
                <a:spcPts val="0"/>
              </a:spcAft>
              <a:buFontTx/>
              <a:buNone/>
              <a:defRPr/>
            </a:pPr>
            <a:r>
              <a:rPr lang="en-US" altLang="en-US" sz="1600" b="1" dirty="0">
                <a:solidFill>
                  <a:schemeClr val="tx1">
                    <a:lumMod val="65000"/>
                    <a:lumOff val="35000"/>
                  </a:schemeClr>
                </a:solidFill>
              </a:rPr>
              <a:t>International Institute of Business Analysis (IIBA)</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www.iiba.org</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Started in Canada, </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15 years old</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BA Body of Knowledge (BABOK) </a:t>
            </a:r>
          </a:p>
          <a:p>
            <a:pPr marL="534988" lvl="2" indent="-266700" eaLnBrk="1" fontAlgn="auto" hangingPunct="1">
              <a:lnSpc>
                <a:spcPts val="1700"/>
              </a:lnSpc>
              <a:spcAft>
                <a:spcPts val="0"/>
              </a:spcAft>
              <a:defRPr/>
            </a:pPr>
            <a:r>
              <a:rPr lang="en-US" altLang="en-US" sz="1600" dirty="0">
                <a:solidFill>
                  <a:schemeClr val="tx1">
                    <a:lumMod val="65000"/>
                    <a:lumOff val="35000"/>
                  </a:schemeClr>
                </a:solidFill>
              </a:rPr>
              <a:t>Current version 3.0</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Multiple certifications (2 core)</a:t>
            </a:r>
          </a:p>
          <a:p>
            <a:pPr marL="534988" lvl="2" indent="-266700" eaLnBrk="1" fontAlgn="auto" hangingPunct="1">
              <a:lnSpc>
                <a:spcPts val="1700"/>
              </a:lnSpc>
              <a:spcAft>
                <a:spcPts val="0"/>
              </a:spcAft>
              <a:defRPr/>
            </a:pPr>
            <a:r>
              <a:rPr lang="en-US" altLang="en-US" sz="1600" dirty="0">
                <a:solidFill>
                  <a:schemeClr val="tx1">
                    <a:lumMod val="65000"/>
                    <a:lumOff val="35000"/>
                  </a:schemeClr>
                </a:solidFill>
              </a:rPr>
              <a:t>Certified Business Analyst Professional (CBAP) </a:t>
            </a:r>
          </a:p>
          <a:p>
            <a:pPr marL="534988" lvl="2" indent="-266700" eaLnBrk="1" fontAlgn="auto" hangingPunct="1">
              <a:lnSpc>
                <a:spcPts val="1700"/>
              </a:lnSpc>
              <a:spcAft>
                <a:spcPts val="0"/>
              </a:spcAft>
              <a:defRPr/>
            </a:pPr>
            <a:r>
              <a:rPr lang="en-US" altLang="en-US" sz="1600" dirty="0">
                <a:solidFill>
                  <a:schemeClr val="tx1">
                    <a:lumMod val="65000"/>
                    <a:lumOff val="35000"/>
                  </a:schemeClr>
                </a:solidFill>
              </a:rPr>
              <a:t>Certification of Competency in Business Analysis (CCBA)</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New PMI-PBA certification potential impacts</a:t>
            </a:r>
          </a:p>
          <a:p>
            <a:pPr eaLnBrk="1" fontAlgn="auto" hangingPunct="1">
              <a:lnSpc>
                <a:spcPts val="1700"/>
              </a:lnSpc>
              <a:spcAft>
                <a:spcPts val="0"/>
              </a:spcAft>
              <a:buFontTx/>
              <a:buNone/>
              <a:defRPr/>
            </a:pPr>
            <a:r>
              <a:rPr lang="en-US" altLang="en-US" sz="1600" b="1" dirty="0">
                <a:solidFill>
                  <a:schemeClr val="tx1">
                    <a:lumMod val="65000"/>
                    <a:lumOff val="35000"/>
                  </a:schemeClr>
                </a:solidFill>
              </a:rPr>
              <a:t>Overall</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Still in infancy (took PMP 12+ years to reach tipping point)</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Doers know it and love it. Companies don’t know what it is or offers</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BA position means something slightly different to different organizations </a:t>
            </a:r>
          </a:p>
          <a:p>
            <a:pPr marL="268288" lvl="1" indent="-268288" eaLnBrk="1" fontAlgn="auto" hangingPunct="1">
              <a:lnSpc>
                <a:spcPts val="1700"/>
              </a:lnSpc>
              <a:spcAft>
                <a:spcPts val="0"/>
              </a:spcAft>
              <a:defRPr/>
            </a:pPr>
            <a:r>
              <a:rPr lang="en-US" altLang="en-US" sz="1600" dirty="0">
                <a:solidFill>
                  <a:schemeClr val="tx1">
                    <a:lumMod val="65000"/>
                    <a:lumOff val="35000"/>
                  </a:schemeClr>
                </a:solidFill>
              </a:rPr>
              <a:t>Adding extensions and connecting to hot things like cybersecurity and data analysis</a:t>
            </a:r>
          </a:p>
          <a:p>
            <a:pPr marL="390525" lvl="1" eaLnBrk="1" fontAlgn="auto" hangingPunct="1">
              <a:lnSpc>
                <a:spcPts val="1700"/>
              </a:lnSpc>
              <a:spcAft>
                <a:spcPts val="0"/>
              </a:spcAft>
              <a:defRPr/>
            </a:pPr>
            <a:endParaRPr lang="en-US" altLang="en-US" sz="1600" dirty="0">
              <a:solidFill>
                <a:schemeClr val="tx1">
                  <a:lumMod val="65000"/>
                  <a:lumOff val="35000"/>
                </a:schemeClr>
              </a:solidFill>
            </a:endParaRPr>
          </a:p>
        </p:txBody>
      </p:sp>
      <p:sp>
        <p:nvSpPr>
          <p:cNvPr id="24579"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Who or What Governs the BA role?</a:t>
            </a:r>
            <a:endParaRPr lang="en-US" altLang="en-US" sz="3200">
              <a:solidFill>
                <a:srgbClr val="0091C1"/>
              </a:solidFill>
              <a:latin typeface="Blacker Display Med" pitchFamily="50"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noChangeArrowheads="1"/>
          </p:cNvSpPr>
          <p:nvPr>
            <p:ph idx="4294967295"/>
          </p:nvPr>
        </p:nvSpPr>
        <p:spPr bwMode="auto">
          <a:xfrm>
            <a:off x="2530475" y="2184400"/>
            <a:ext cx="3282950" cy="376238"/>
          </a:xfrm>
          <a:prstGeom prst="rect">
            <a:avLst/>
          </a:prstGeom>
        </p:spPr>
        <p:txBody>
          <a:bodyPr/>
          <a:lstStyle/>
          <a:p>
            <a:pPr marL="0" indent="0" eaLnBrk="1" fontAlgn="auto" hangingPunct="1">
              <a:spcAft>
                <a:spcPts val="0"/>
              </a:spcAft>
              <a:buFont typeface="Arial" panose="020B0604020202020204" pitchFamily="34" charset="0"/>
              <a:buNone/>
              <a:defRPr/>
            </a:pPr>
            <a:r>
              <a:rPr lang="en-US" altLang="en-US" sz="1800" b="1" dirty="0">
                <a:solidFill>
                  <a:schemeClr val="tx1">
                    <a:lumMod val="65000"/>
                    <a:lumOff val="35000"/>
                  </a:schemeClr>
                </a:solidFill>
              </a:rPr>
              <a:t>Important Observation</a:t>
            </a:r>
          </a:p>
          <a:p>
            <a:pPr marL="0" indent="0" eaLnBrk="1" fontAlgn="auto" hangingPunct="1">
              <a:spcAft>
                <a:spcPts val="0"/>
              </a:spcAft>
              <a:buFont typeface="Arial" panose="020B0604020202020204" pitchFamily="34" charset="0"/>
              <a:buNone/>
              <a:defRPr/>
            </a:pPr>
            <a:endParaRPr lang="en-US" altLang="en-US" sz="1200" b="1" dirty="0">
              <a:solidFill>
                <a:schemeClr val="tx1">
                  <a:lumMod val="65000"/>
                  <a:lumOff val="35000"/>
                </a:schemeClr>
              </a:solidFill>
            </a:endParaRPr>
          </a:p>
          <a:p>
            <a:pPr marL="0" indent="0" eaLnBrk="1" fontAlgn="auto" hangingPunct="1">
              <a:spcAft>
                <a:spcPts val="0"/>
              </a:spcAft>
              <a:buFont typeface="Arial" panose="020B0604020202020204" pitchFamily="34" charset="0"/>
              <a:buNone/>
              <a:defRPr/>
            </a:pPr>
            <a:endParaRPr lang="en-US" altLang="en-US" sz="1200" b="1" dirty="0">
              <a:solidFill>
                <a:schemeClr val="tx1">
                  <a:lumMod val="65000"/>
                  <a:lumOff val="35000"/>
                </a:schemeClr>
              </a:solidFill>
            </a:endParaRPr>
          </a:p>
        </p:txBody>
      </p:sp>
      <p:pic>
        <p:nvPicPr>
          <p:cNvPr id="2560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89100" y="2144713"/>
            <a:ext cx="4984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Content Placeholder 1"/>
          <p:cNvSpPr txBox="1">
            <a:spLocks/>
          </p:cNvSpPr>
          <p:nvPr/>
        </p:nvSpPr>
        <p:spPr bwMode="auto">
          <a:xfrm>
            <a:off x="4170363" y="4949825"/>
            <a:ext cx="644525" cy="219075"/>
          </a:xfrm>
          <a:prstGeom prst="rect">
            <a:avLst/>
          </a:prstGeom>
          <a:no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fontAlgn="auto" hangingPunct="1">
              <a:lnSpc>
                <a:spcPct val="90000"/>
              </a:lnSpc>
              <a:spcBef>
                <a:spcPts val="750"/>
              </a:spcBef>
              <a:spcAft>
                <a:spcPts val="0"/>
              </a:spcAft>
              <a:defRPr/>
            </a:pPr>
            <a:r>
              <a:rPr lang="en-US" altLang="en-US" sz="1350" b="1">
                <a:solidFill>
                  <a:schemeClr val="tx1">
                    <a:lumMod val="65000"/>
                    <a:lumOff val="35000"/>
                  </a:schemeClr>
                </a:solidFill>
                <a:latin typeface="Calibre Regular" panose="020B0503030202060203" pitchFamily="34" charset="0"/>
                <a:ea typeface="MS PGothic" panose="020B0600070205080204" pitchFamily="34" charset="-128"/>
              </a:rPr>
              <a:t>VS.</a:t>
            </a:r>
            <a:endParaRPr lang="en-US" altLang="en-US" b="1">
              <a:solidFill>
                <a:schemeClr val="tx1">
                  <a:lumMod val="65000"/>
                  <a:lumOff val="35000"/>
                </a:schemeClr>
              </a:solidFill>
              <a:latin typeface="Calibre Regular" panose="020B0503030202060203" pitchFamily="34" charset="0"/>
              <a:ea typeface="MS PGothic" panose="020B0600070205080204" pitchFamily="34" charset="-128"/>
            </a:endParaRPr>
          </a:p>
        </p:txBody>
      </p:sp>
      <p:pic>
        <p:nvPicPr>
          <p:cNvPr id="25605" name="Picture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9475" y="2617788"/>
            <a:ext cx="2247900"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2"/>
          <p:cNvSpPr>
            <a:spLocks/>
          </p:cNvSpPr>
          <p:nvPr/>
        </p:nvSpPr>
        <p:spPr bwMode="auto">
          <a:xfrm>
            <a:off x="1971675" y="4745038"/>
            <a:ext cx="2171700" cy="730250"/>
          </a:xfrm>
          <a:prstGeom prst="rect">
            <a:avLst/>
          </a:prstGeom>
          <a:solidFill>
            <a:schemeClr val="bg2"/>
          </a:solidFill>
          <a:ln w="9525">
            <a:noFill/>
            <a:miter lim="800000"/>
            <a:headEnd/>
            <a:tailEnd/>
          </a:ln>
          <a:effectLst/>
        </p:spPr>
        <p:txBody>
          <a:bodyPr lIns="137160" tIns="137160" rIns="137160" bIns="274320" anchor="ctr"/>
          <a:lstStyle/>
          <a:p>
            <a:pPr algn="ctr" eaLnBrk="1" fontAlgn="auto" hangingPunct="1">
              <a:lnSpc>
                <a:spcPct val="25000"/>
              </a:lnSpc>
              <a:spcBef>
                <a:spcPts val="0"/>
              </a:spcBef>
              <a:spcAft>
                <a:spcPts val="0"/>
              </a:spcAft>
              <a:buClr>
                <a:srgbClr val="191919"/>
              </a:buClr>
              <a:buSzPct val="80000"/>
              <a:defRPr/>
            </a:pPr>
            <a:endParaRPr lang="en-US" sz="1400" b="1" dirty="0">
              <a:solidFill>
                <a:schemeClr val="tx1">
                  <a:lumMod val="65000"/>
                  <a:lumOff val="35000"/>
                </a:schemeClr>
              </a:solidFill>
              <a:cs typeface="Helvetica Neue Light" charset="0"/>
              <a:sym typeface="Helvetica Neue Light" charset="0"/>
            </a:endParaRPr>
          </a:p>
          <a:p>
            <a:pPr algn="ctr" eaLnBrk="1" fontAlgn="auto" hangingPunct="1">
              <a:spcBef>
                <a:spcPts val="0"/>
              </a:spcBef>
              <a:spcAft>
                <a:spcPts val="0"/>
              </a:spcAft>
              <a:buClr>
                <a:srgbClr val="191919"/>
              </a:buClr>
              <a:buSzPct val="80000"/>
              <a:defRPr/>
            </a:pPr>
            <a:r>
              <a:rPr lang="en-US" sz="1400" b="1" dirty="0">
                <a:solidFill>
                  <a:schemeClr val="tx1">
                    <a:lumMod val="65000"/>
                    <a:lumOff val="35000"/>
                  </a:schemeClr>
                </a:solidFill>
                <a:cs typeface="Helvetica Neue Light" charset="0"/>
                <a:sym typeface="Helvetica Neue Light" charset="0"/>
              </a:rPr>
              <a:t>Plan-driven Development</a:t>
            </a:r>
            <a:endParaRPr lang="en-US" sz="1000" b="1" dirty="0">
              <a:solidFill>
                <a:schemeClr val="tx1">
                  <a:lumMod val="65000"/>
                  <a:lumOff val="35000"/>
                </a:schemeClr>
              </a:solidFill>
              <a:cs typeface="Helvetica Neue Light" charset="0"/>
              <a:sym typeface="Helvetica Neue Light" charset="0"/>
            </a:endParaRPr>
          </a:p>
        </p:txBody>
      </p:sp>
      <p:pic>
        <p:nvPicPr>
          <p:cNvPr id="25607"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851622">
            <a:off x="4113213" y="3067050"/>
            <a:ext cx="2803525"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p:cNvSpPr>
          <p:nvPr/>
        </p:nvSpPr>
        <p:spPr bwMode="auto">
          <a:xfrm>
            <a:off x="4832350" y="4725988"/>
            <a:ext cx="2171700" cy="749300"/>
          </a:xfrm>
          <a:prstGeom prst="rect">
            <a:avLst/>
          </a:prstGeom>
          <a:solidFill>
            <a:schemeClr val="bg2"/>
          </a:solidFill>
          <a:ln w="9525">
            <a:noFill/>
            <a:miter lim="800000"/>
            <a:headEnd/>
            <a:tailEnd/>
          </a:ln>
          <a:effectLst/>
        </p:spPr>
        <p:txBody>
          <a:bodyPr lIns="137160" tIns="137160" rIns="137160" bIns="274320" anchor="ctr"/>
          <a:lstStyle/>
          <a:p>
            <a:pPr algn="ctr" eaLnBrk="1" fontAlgn="auto" hangingPunct="1">
              <a:lnSpc>
                <a:spcPct val="25000"/>
              </a:lnSpc>
              <a:spcBef>
                <a:spcPts val="0"/>
              </a:spcBef>
              <a:spcAft>
                <a:spcPts val="0"/>
              </a:spcAft>
              <a:buClr>
                <a:srgbClr val="191919"/>
              </a:buClr>
              <a:buSzPct val="80000"/>
              <a:defRPr/>
            </a:pPr>
            <a:endParaRPr lang="en-US" sz="1400" b="1" dirty="0">
              <a:solidFill>
                <a:schemeClr val="tx1">
                  <a:lumMod val="65000"/>
                  <a:lumOff val="35000"/>
                </a:schemeClr>
              </a:solidFill>
              <a:cs typeface="Helvetica Neue Light" charset="0"/>
              <a:sym typeface="Helvetica Neue Light" charset="0"/>
            </a:endParaRPr>
          </a:p>
          <a:p>
            <a:pPr algn="ctr" eaLnBrk="1" fontAlgn="auto" hangingPunct="1">
              <a:spcBef>
                <a:spcPts val="0"/>
              </a:spcBef>
              <a:spcAft>
                <a:spcPts val="0"/>
              </a:spcAft>
              <a:buClr>
                <a:srgbClr val="191919"/>
              </a:buClr>
              <a:buSzPct val="80000"/>
              <a:defRPr/>
            </a:pPr>
            <a:r>
              <a:rPr lang="en-US" sz="1400" b="1" dirty="0">
                <a:solidFill>
                  <a:schemeClr val="tx1">
                    <a:lumMod val="65000"/>
                    <a:lumOff val="35000"/>
                  </a:schemeClr>
                </a:solidFill>
                <a:cs typeface="Helvetica Neue Light" charset="0"/>
                <a:sym typeface="Helvetica Neue Light" charset="0"/>
              </a:rPr>
              <a:t>Adaptive Development</a:t>
            </a:r>
            <a:endParaRPr lang="en-US" sz="1000" b="1" dirty="0">
              <a:solidFill>
                <a:schemeClr val="tx1">
                  <a:lumMod val="65000"/>
                  <a:lumOff val="35000"/>
                </a:schemeClr>
              </a:solidFill>
              <a:cs typeface="Helvetica Neue Light" charset="0"/>
              <a:sym typeface="Helvetica Neue Light" charset="0"/>
            </a:endParaRPr>
          </a:p>
        </p:txBody>
      </p:sp>
      <p:sp>
        <p:nvSpPr>
          <p:cNvPr id="25609"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What is Agile??</a:t>
            </a:r>
            <a:endParaRPr lang="en-US" altLang="en-US" sz="3200">
              <a:solidFill>
                <a:srgbClr val="0091C1"/>
              </a:solidFill>
              <a:latin typeface="Blacker Display Med" pitchFamily="50" charset="0"/>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2" descr="Mechanics of Scru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4688" y="2057400"/>
            <a:ext cx="5254625"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itle 1"/>
          <p:cNvSpPr txBox="1">
            <a:spLocks/>
          </p:cNvSpPr>
          <p:nvPr/>
        </p:nvSpPr>
        <p:spPr bwMode="auto">
          <a:xfrm>
            <a:off x="608013" y="403225"/>
            <a:ext cx="83073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2900" b="1">
                <a:solidFill>
                  <a:srgbClr val="0091C1"/>
                </a:solidFill>
                <a:latin typeface="Blacker Display Med" pitchFamily="50" charset="0"/>
              </a:rPr>
              <a:t>The Mechanics of Scrum, where does BA fit??</a:t>
            </a:r>
            <a:endParaRPr lang="en-US" altLang="en-US" sz="2900">
              <a:solidFill>
                <a:srgbClr val="0091C1"/>
              </a:solidFill>
              <a:latin typeface="Blacker Display Med" pitchFamily="50" charset="0"/>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4294967295"/>
          </p:nvPr>
        </p:nvSpPr>
        <p:spPr>
          <a:xfrm>
            <a:off x="608013" y="1676400"/>
            <a:ext cx="7926387" cy="3810000"/>
          </a:xfrm>
          <a:prstGeom prst="rect">
            <a:avLst/>
          </a:prstGeom>
        </p:spPr>
        <p:txBody>
          <a:bodyPr/>
          <a:lstStyle/>
          <a:p>
            <a:pPr marL="268288" indent="-268288" eaLnBrk="1" fontAlgn="auto" hangingPunct="1">
              <a:spcAft>
                <a:spcPts val="0"/>
              </a:spcAft>
              <a:defRPr/>
            </a:pPr>
            <a:r>
              <a:rPr lang="en-US" altLang="en-US" sz="1600" dirty="0">
                <a:solidFill>
                  <a:schemeClr val="tx1">
                    <a:lumMod val="65000"/>
                    <a:lumOff val="35000"/>
                  </a:schemeClr>
                </a:solidFill>
              </a:rPr>
              <a:t>First off, Iterations are work-specific, not role-specific</a:t>
            </a:r>
          </a:p>
          <a:p>
            <a:pPr marL="268288" indent="-268288" eaLnBrk="1" fontAlgn="auto" hangingPunct="1">
              <a:spcAft>
                <a:spcPts val="0"/>
              </a:spcAft>
              <a:defRPr/>
            </a:pPr>
            <a:r>
              <a:rPr lang="en-US" altLang="en-US" sz="1600" dirty="0">
                <a:solidFill>
                  <a:schemeClr val="tx1">
                    <a:lumMod val="65000"/>
                    <a:lumOff val="35000"/>
                  </a:schemeClr>
                </a:solidFill>
              </a:rPr>
              <a:t>Work specific BA actions include:</a:t>
            </a:r>
          </a:p>
          <a:p>
            <a:pPr marL="544513" lvl="1" indent="-276225" eaLnBrk="1" fontAlgn="auto" hangingPunct="1">
              <a:spcAft>
                <a:spcPts val="0"/>
              </a:spcAft>
              <a:defRPr/>
            </a:pPr>
            <a:r>
              <a:rPr lang="en-US" altLang="en-US" sz="1600" dirty="0">
                <a:solidFill>
                  <a:schemeClr val="tx1">
                    <a:lumMod val="65000"/>
                    <a:lumOff val="35000"/>
                  </a:schemeClr>
                </a:solidFill>
              </a:rPr>
              <a:t>Chunk requirements into User Stories</a:t>
            </a:r>
          </a:p>
          <a:p>
            <a:pPr marL="544513" lvl="1" indent="-276225" eaLnBrk="1" fontAlgn="auto" hangingPunct="1">
              <a:spcAft>
                <a:spcPts val="0"/>
              </a:spcAft>
              <a:defRPr/>
            </a:pPr>
            <a:r>
              <a:rPr lang="en-US" altLang="en-US" sz="1600" dirty="0">
                <a:solidFill>
                  <a:schemeClr val="tx1">
                    <a:lumMod val="65000"/>
                    <a:lumOff val="35000"/>
                  </a:schemeClr>
                </a:solidFill>
              </a:rPr>
              <a:t>Provide input on need and prioritization of Stories</a:t>
            </a:r>
          </a:p>
          <a:p>
            <a:pPr marL="544513" lvl="1" indent="-276225" eaLnBrk="1" fontAlgn="auto" hangingPunct="1">
              <a:spcAft>
                <a:spcPts val="0"/>
              </a:spcAft>
              <a:defRPr/>
            </a:pPr>
            <a:r>
              <a:rPr lang="en-US" altLang="en-US" sz="1600" dirty="0">
                <a:solidFill>
                  <a:schemeClr val="tx1">
                    <a:lumMod val="65000"/>
                    <a:lumOff val="35000"/>
                  </a:schemeClr>
                </a:solidFill>
              </a:rPr>
              <a:t>Write non-functional test cases</a:t>
            </a:r>
          </a:p>
          <a:p>
            <a:pPr marL="544513" lvl="1" indent="-276225" eaLnBrk="1" fontAlgn="auto" hangingPunct="1">
              <a:spcAft>
                <a:spcPts val="0"/>
              </a:spcAft>
              <a:defRPr/>
            </a:pPr>
            <a:r>
              <a:rPr lang="en-US" altLang="en-US" sz="1600" dirty="0">
                <a:solidFill>
                  <a:schemeClr val="tx1">
                    <a:lumMod val="65000"/>
                    <a:lumOff val="35000"/>
                  </a:schemeClr>
                </a:solidFill>
              </a:rPr>
              <a:t>Perform non-function tests / acceptance tests</a:t>
            </a:r>
          </a:p>
          <a:p>
            <a:pPr marL="544513" lvl="1" indent="-276225" eaLnBrk="1" fontAlgn="auto" hangingPunct="1">
              <a:spcAft>
                <a:spcPts val="0"/>
              </a:spcAft>
              <a:defRPr/>
            </a:pPr>
            <a:r>
              <a:rPr lang="en-US" altLang="en-US" sz="1600" dirty="0">
                <a:solidFill>
                  <a:schemeClr val="tx1">
                    <a:lumMod val="65000"/>
                    <a:lumOff val="35000"/>
                  </a:schemeClr>
                </a:solidFill>
              </a:rPr>
              <a:t>Write specifics</a:t>
            </a:r>
          </a:p>
          <a:p>
            <a:pPr marL="544513" lvl="1" indent="-276225" eaLnBrk="1" fontAlgn="auto" hangingPunct="1">
              <a:spcAft>
                <a:spcPts val="0"/>
              </a:spcAft>
              <a:defRPr/>
            </a:pPr>
            <a:r>
              <a:rPr lang="en-US" altLang="en-US" sz="1600" dirty="0">
                <a:solidFill>
                  <a:schemeClr val="tx1">
                    <a:lumMod val="65000"/>
                    <a:lumOff val="35000"/>
                  </a:schemeClr>
                </a:solidFill>
              </a:rPr>
              <a:t>Write documentation / training</a:t>
            </a:r>
          </a:p>
          <a:p>
            <a:pPr marL="0" indent="0" eaLnBrk="1" fontAlgn="auto" hangingPunct="1">
              <a:spcAft>
                <a:spcPts val="0"/>
              </a:spcAft>
              <a:buFont typeface="Arial" panose="020B0604020202020204" pitchFamily="34" charset="0"/>
              <a:buNone/>
              <a:defRPr/>
            </a:pPr>
            <a:endParaRPr lang="en-US" altLang="en-US" sz="1600" dirty="0">
              <a:solidFill>
                <a:schemeClr val="tx1">
                  <a:lumMod val="65000"/>
                  <a:lumOff val="35000"/>
                </a:schemeClr>
              </a:solidFill>
            </a:endParaRPr>
          </a:p>
          <a:p>
            <a:pPr marL="268288" indent="-268288" eaLnBrk="1" fontAlgn="auto" hangingPunct="1">
              <a:spcAft>
                <a:spcPts val="0"/>
              </a:spcAft>
              <a:defRPr/>
            </a:pPr>
            <a:r>
              <a:rPr lang="en-US" altLang="en-US" sz="1600" dirty="0">
                <a:solidFill>
                  <a:schemeClr val="tx1">
                    <a:lumMod val="65000"/>
                    <a:lumOff val="35000"/>
                  </a:schemeClr>
                </a:solidFill>
              </a:rPr>
              <a:t>Product Owner and BA not the same thing </a:t>
            </a:r>
          </a:p>
          <a:p>
            <a:pPr marL="268288" indent="-268288" eaLnBrk="1" fontAlgn="auto" hangingPunct="1">
              <a:spcAft>
                <a:spcPts val="0"/>
              </a:spcAft>
              <a:defRPr/>
            </a:pPr>
            <a:r>
              <a:rPr lang="en-US" altLang="en-US" sz="1600" dirty="0">
                <a:solidFill>
                  <a:schemeClr val="tx1">
                    <a:lumMod val="65000"/>
                    <a:lumOff val="35000"/>
                  </a:schemeClr>
                </a:solidFill>
              </a:rPr>
              <a:t>In Iteration, work focuses on only one aspect of the BA skill set. </a:t>
            </a:r>
          </a:p>
          <a:p>
            <a:pPr marL="268288" indent="-268288" eaLnBrk="1" fontAlgn="auto" hangingPunct="1">
              <a:spcAft>
                <a:spcPts val="0"/>
              </a:spcAft>
              <a:defRPr/>
            </a:pPr>
            <a:r>
              <a:rPr lang="en-US" altLang="en-US" sz="1600" dirty="0">
                <a:solidFill>
                  <a:schemeClr val="tx1">
                    <a:lumMod val="65000"/>
                    <a:lumOff val="35000"/>
                  </a:schemeClr>
                </a:solidFill>
              </a:rPr>
              <a:t>In Agile a lot of the role is in and around </a:t>
            </a:r>
            <a:r>
              <a:rPr lang="en-US" altLang="en-US" sz="1600" b="1" i="1" dirty="0">
                <a:solidFill>
                  <a:schemeClr val="tx1">
                    <a:lumMod val="65000"/>
                    <a:lumOff val="35000"/>
                  </a:schemeClr>
                </a:solidFill>
              </a:rPr>
              <a:t>Iteration zero or the before iteration planning work</a:t>
            </a:r>
            <a:endParaRPr lang="en-US" altLang="en-US" sz="1600" dirty="0">
              <a:solidFill>
                <a:schemeClr val="tx1">
                  <a:lumMod val="65000"/>
                  <a:lumOff val="35000"/>
                </a:schemeClr>
              </a:solidFill>
            </a:endParaRPr>
          </a:p>
          <a:p>
            <a:pPr lvl="1" eaLnBrk="1" fontAlgn="auto" hangingPunct="1">
              <a:spcAft>
                <a:spcPts val="0"/>
              </a:spcAft>
              <a:defRPr/>
            </a:pPr>
            <a:endParaRPr lang="en-US" altLang="en-US" sz="1600" dirty="0">
              <a:solidFill>
                <a:schemeClr val="tx1">
                  <a:lumMod val="65000"/>
                  <a:lumOff val="35000"/>
                </a:schemeClr>
              </a:solidFill>
            </a:endParaRPr>
          </a:p>
          <a:p>
            <a:pPr lvl="1" eaLnBrk="1" fontAlgn="auto" hangingPunct="1">
              <a:spcAft>
                <a:spcPts val="0"/>
              </a:spcAft>
              <a:defRPr/>
            </a:pPr>
            <a:endParaRPr lang="en-US" altLang="en-US" sz="1600" dirty="0">
              <a:solidFill>
                <a:schemeClr val="tx1">
                  <a:lumMod val="65000"/>
                  <a:lumOff val="35000"/>
                </a:schemeClr>
              </a:solidFill>
            </a:endParaRPr>
          </a:p>
        </p:txBody>
      </p:sp>
      <p:sp>
        <p:nvSpPr>
          <p:cNvPr id="29699" name="Title 1"/>
          <p:cNvSpPr txBox="1">
            <a:spLocks/>
          </p:cNvSpPr>
          <p:nvPr/>
        </p:nvSpPr>
        <p:spPr bwMode="auto">
          <a:xfrm>
            <a:off x="608013" y="403225"/>
            <a:ext cx="78501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685800">
              <a:defRPr>
                <a:solidFill>
                  <a:schemeClr val="tx1"/>
                </a:solidFill>
                <a:latin typeface="Calibre Regular" pitchFamily="34" charset="0"/>
              </a:defRPr>
            </a:lvl1pPr>
            <a:lvl2pPr marL="742950" indent="-285750" defTabSz="685800">
              <a:defRPr>
                <a:solidFill>
                  <a:schemeClr val="tx1"/>
                </a:solidFill>
                <a:latin typeface="Calibre Regular" pitchFamily="34" charset="0"/>
              </a:defRPr>
            </a:lvl2pPr>
            <a:lvl3pPr marL="1143000" indent="-228600" defTabSz="685800">
              <a:defRPr>
                <a:solidFill>
                  <a:schemeClr val="tx1"/>
                </a:solidFill>
                <a:latin typeface="Calibre Regular" pitchFamily="34" charset="0"/>
              </a:defRPr>
            </a:lvl3pPr>
            <a:lvl4pPr marL="1600200" indent="-228600" defTabSz="685800">
              <a:defRPr>
                <a:solidFill>
                  <a:schemeClr val="tx1"/>
                </a:solidFill>
                <a:latin typeface="Calibre Regular" pitchFamily="34" charset="0"/>
              </a:defRPr>
            </a:lvl4pPr>
            <a:lvl5pPr marL="2057400" indent="-228600" defTabSz="685800">
              <a:defRPr>
                <a:solidFill>
                  <a:schemeClr val="tx1"/>
                </a:solidFill>
                <a:latin typeface="Calibre Regular" pitchFamily="34" charset="0"/>
              </a:defRPr>
            </a:lvl5pPr>
            <a:lvl6pPr marL="2514600" indent="-228600" defTabSz="685800" eaLnBrk="0" fontAlgn="base" hangingPunct="0">
              <a:spcBef>
                <a:spcPct val="0"/>
              </a:spcBef>
              <a:spcAft>
                <a:spcPct val="0"/>
              </a:spcAft>
              <a:defRPr>
                <a:solidFill>
                  <a:schemeClr val="tx1"/>
                </a:solidFill>
                <a:latin typeface="Calibre Regular" pitchFamily="34" charset="0"/>
              </a:defRPr>
            </a:lvl6pPr>
            <a:lvl7pPr marL="2971800" indent="-228600" defTabSz="685800" eaLnBrk="0" fontAlgn="base" hangingPunct="0">
              <a:spcBef>
                <a:spcPct val="0"/>
              </a:spcBef>
              <a:spcAft>
                <a:spcPct val="0"/>
              </a:spcAft>
              <a:defRPr>
                <a:solidFill>
                  <a:schemeClr val="tx1"/>
                </a:solidFill>
                <a:latin typeface="Calibre Regular" pitchFamily="34" charset="0"/>
              </a:defRPr>
            </a:lvl7pPr>
            <a:lvl8pPr marL="3429000" indent="-228600" defTabSz="685800" eaLnBrk="0" fontAlgn="base" hangingPunct="0">
              <a:spcBef>
                <a:spcPct val="0"/>
              </a:spcBef>
              <a:spcAft>
                <a:spcPct val="0"/>
              </a:spcAft>
              <a:defRPr>
                <a:solidFill>
                  <a:schemeClr val="tx1"/>
                </a:solidFill>
                <a:latin typeface="Calibre Regular" pitchFamily="34" charset="0"/>
              </a:defRPr>
            </a:lvl8pPr>
            <a:lvl9pPr marL="3886200" indent="-228600" defTabSz="685800" eaLnBrk="0" fontAlgn="base" hangingPunct="0">
              <a:spcBef>
                <a:spcPct val="0"/>
              </a:spcBef>
              <a:spcAft>
                <a:spcPct val="0"/>
              </a:spcAft>
              <a:defRPr>
                <a:solidFill>
                  <a:schemeClr val="tx1"/>
                </a:solidFill>
                <a:latin typeface="Calibre Regular" pitchFamily="34" charset="0"/>
              </a:defRPr>
            </a:lvl9pPr>
          </a:lstStyle>
          <a:p>
            <a:pPr eaLnBrk="1" hangingPunct="1">
              <a:lnSpc>
                <a:spcPct val="90000"/>
              </a:lnSpc>
            </a:pPr>
            <a:r>
              <a:rPr lang="en-US" altLang="en-US" sz="3200" b="1">
                <a:solidFill>
                  <a:srgbClr val="0091C1"/>
                </a:solidFill>
                <a:latin typeface="Blacker Display Med" pitchFamily="50" charset="0"/>
              </a:rPr>
              <a:t>BA Role In Iteration</a:t>
            </a:r>
            <a:endParaRPr lang="en-US" altLang="en-US" sz="3200">
              <a:solidFill>
                <a:srgbClr val="0091C1"/>
              </a:solidFill>
              <a:latin typeface="Blacker Display Med" pitchFamily="50" charset="0"/>
            </a:endParaRP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Blacker Text"/>
        <a:ea typeface=""/>
        <a:cs typeface=""/>
      </a:majorFont>
      <a:minorFont>
        <a:latin typeface="Calibre Regular"/>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43B2C29A5D9F488FB9F039838BD2D3" ma:contentTypeVersion="12" ma:contentTypeDescription="Create a new document." ma:contentTypeScope="" ma:versionID="2b9ddc5c4b7578127ee336e4b653e605">
  <xsd:schema xmlns:xsd="http://www.w3.org/2001/XMLSchema" xmlns:xs="http://www.w3.org/2001/XMLSchema" xmlns:p="http://schemas.microsoft.com/office/2006/metadata/properties" xmlns:ns2="8b335929-8d62-448c-88c4-9a8fa7b7c93b" xmlns:ns3="7a6c2e88-a6e6-4182-b92a-8c8ea3377acb" targetNamespace="http://schemas.microsoft.com/office/2006/metadata/properties" ma:root="true" ma:fieldsID="ef6a1f384f7619c7eaae86e627f5385f" ns2:_="" ns3:_="">
    <xsd:import namespace="8b335929-8d62-448c-88c4-9a8fa7b7c93b"/>
    <xsd:import namespace="7a6c2e88-a6e6-4182-b92a-8c8ea3377ac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335929-8d62-448c-88c4-9a8fa7b7c93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a6c2e88-a6e6-4182-b92a-8c8ea3377ac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DF708C-7D27-4DF1-B1F0-99F3CE12CE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335929-8d62-448c-88c4-9a8fa7b7c93b"/>
    <ds:schemaRef ds:uri="7a6c2e88-a6e6-4182-b92a-8c8ea3377a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DA1A8AB-0035-4E68-AC08-DCC633C0225F}">
  <ds:schemaRefs>
    <ds:schemaRef ds:uri="http://schemas.microsoft.com/sharepoint/v3/contenttype/forms"/>
  </ds:schemaRefs>
</ds:datastoreItem>
</file>

<file path=customXml/itemProps3.xml><?xml version="1.0" encoding="utf-8"?>
<ds:datastoreItem xmlns:ds="http://schemas.openxmlformats.org/officeDocument/2006/customXml" ds:itemID="{CD4C3D57-34CC-4ED9-A50E-CB26090DD2EA}">
  <ds:schemaRefs>
    <ds:schemaRef ds:uri="http://purl.org/dc/terms/"/>
    <ds:schemaRef ds:uri="http://schemas.microsoft.com/office/2006/documentManagement/types"/>
    <ds:schemaRef ds:uri="http://purl.org/dc/dcmitype/"/>
    <ds:schemaRef ds:uri="http://schemas.microsoft.com/office/infopath/2007/PartnerControls"/>
    <ds:schemaRef ds:uri="7a6c2e88-a6e6-4182-b92a-8c8ea3377acb"/>
    <ds:schemaRef ds:uri="http://purl.org/dc/elements/1.1/"/>
    <ds:schemaRef ds:uri="http://schemas.microsoft.com/office/2006/metadata/properties"/>
    <ds:schemaRef ds:uri="http://schemas.openxmlformats.org/package/2006/metadata/core-properties"/>
    <ds:schemaRef ds:uri="8b335929-8d62-448c-88c4-9a8fa7b7c93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6160</TotalTime>
  <Words>3671</Words>
  <Application>Microsoft Office PowerPoint</Application>
  <PresentationFormat>On-screen Show (4:3)</PresentationFormat>
  <Paragraphs>413</Paragraphs>
  <Slides>29</Slides>
  <Notes>17</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29</vt:i4>
      </vt:variant>
    </vt:vector>
  </HeadingPairs>
  <TitlesOfParts>
    <vt:vector size="49" baseType="lpstr">
      <vt:lpstr>Calibre Regular</vt:lpstr>
      <vt:lpstr>Arial</vt:lpstr>
      <vt:lpstr>Blacker Text</vt:lpstr>
      <vt:lpstr>Palatino Linotype</vt:lpstr>
      <vt:lpstr>MS PGothic</vt:lpstr>
      <vt:lpstr>Blacker Display</vt:lpstr>
      <vt:lpstr>Blacker Display Med</vt:lpstr>
      <vt:lpstr>Helvetica Neue Light</vt:lpstr>
      <vt:lpstr>PortagoITC TT</vt:lpstr>
      <vt:lpstr>Myriad Web Pro Condensed</vt:lpstr>
      <vt:lpstr>Gill Sans Light</vt:lpstr>
      <vt:lpstr>Tekton Pro</vt:lpstr>
      <vt:lpstr>Gill Sans</vt:lpstr>
      <vt:lpstr>Wingdings</vt:lpstr>
      <vt:lpstr>Times New Roman</vt:lpstr>
      <vt:lpstr>Cambria</vt:lpstr>
      <vt:lpstr>ヒラギノ角ゴ ProN W3</vt:lpstr>
      <vt:lpstr>Calibri</vt:lpstr>
      <vt:lpstr>Tw Cen MT</vt:lpstr>
      <vt:lpstr>Office Theme</vt:lpstr>
      <vt:lpstr>BA In Transformation 2020 and beyond:  BA as a Role or a Skill  David Mantica SoftEd www.softed.com davidm@softed.com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ASPE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Moore</dc:creator>
  <cp:lastModifiedBy>B16651</cp:lastModifiedBy>
  <cp:revision>156</cp:revision>
  <cp:lastPrinted>2015-04-07T18:39:18Z</cp:lastPrinted>
  <dcterms:created xsi:type="dcterms:W3CDTF">2007-03-14T19:31:00Z</dcterms:created>
  <dcterms:modified xsi:type="dcterms:W3CDTF">2020-08-21T21:46:29Z</dcterms:modified>
</cp:coreProperties>
</file>