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28"/>
  </p:notesMasterIdLst>
  <p:sldIdLst>
    <p:sldId id="301" r:id="rId2"/>
    <p:sldId id="299" r:id="rId3"/>
    <p:sldId id="257" r:id="rId4"/>
    <p:sldId id="269" r:id="rId5"/>
    <p:sldId id="300" r:id="rId6"/>
    <p:sldId id="270" r:id="rId7"/>
    <p:sldId id="271" r:id="rId8"/>
    <p:sldId id="272" r:id="rId9"/>
    <p:sldId id="273" r:id="rId10"/>
    <p:sldId id="274" r:id="rId11"/>
    <p:sldId id="275" r:id="rId12"/>
    <p:sldId id="277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90" r:id="rId22"/>
    <p:sldId id="293" r:id="rId23"/>
    <p:sldId id="295" r:id="rId24"/>
    <p:sldId id="297" r:id="rId25"/>
    <p:sldId id="298" r:id="rId26"/>
    <p:sldId id="30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48276" autoAdjust="0"/>
  </p:normalViewPr>
  <p:slideViewPr>
    <p:cSldViewPr snapToGrid="0">
      <p:cViewPr varScale="1">
        <p:scale>
          <a:sx n="48" d="100"/>
          <a:sy n="48" d="100"/>
        </p:scale>
        <p:origin x="203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596BA-B96A-4DB0-8004-750533522434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7F841-3227-4919-873B-C5702AB96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67F841-3227-4919-873B-C5702AB96D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763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11524a5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11524a5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1809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11524a5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11524a57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6497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11524a57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11524a57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6078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11524a5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11524a57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0089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1271e2c9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1271e2c9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36042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1271e2c9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1271e2c9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54267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1271e2c9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1271e2c9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46368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1271e2c9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1271e2c9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64025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1271e2c9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1271e2c9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87021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af58c199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af58c199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87100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11524a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Google Shape;38;g311524a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86735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1271e2c9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1271e2c9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40559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1467e59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1467e59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0621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1467e59b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1467e59b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36829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311524a57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Google Shape;43;g311524a57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7568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311524a57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311524a57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013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11524a57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11524a57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9640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11524a57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11524a57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0150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11524a57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11524a57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4581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11524a57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11524a57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3483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11524a57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11524a57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7411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3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1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921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3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391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7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4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2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11409055" y="6333134"/>
            <a:ext cx="7316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6686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2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94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7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4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6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01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40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FD40B-9F3F-4375-9659-9E0F91829093}" type="datetimeFigureOut">
              <a:rPr lang="en-US" smtClean="0"/>
              <a:t>9/21/2018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A8A1DBC-BCEC-4EAA-B3A8-4B491B1B4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7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819" y="2264229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PMI Central Alabama </a:t>
            </a:r>
            <a:r>
              <a:rPr lang="en-US" dirty="0" smtClean="0">
                <a:solidFill>
                  <a:schemeClr val="tx1"/>
                </a:solidFill>
              </a:rPr>
              <a:t>Chapter Meeting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9/18/2018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192" y="4484913"/>
            <a:ext cx="8596668" cy="19047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Guest </a:t>
            </a:r>
            <a:r>
              <a:rPr lang="en-US" dirty="0"/>
              <a:t>Speaker: </a:t>
            </a:r>
            <a:endParaRPr lang="en-US" dirty="0" smtClean="0"/>
          </a:p>
          <a:p>
            <a:r>
              <a:rPr lang="en-US" dirty="0" smtClean="0"/>
              <a:t>Greg Cottrell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Clinical Instructor, The University of Alabama</a:t>
            </a:r>
            <a:endParaRPr lang="en-US" dirty="0"/>
          </a:p>
          <a:p>
            <a:r>
              <a:rPr lang="en-US" dirty="0" smtClean="0"/>
              <a:t>Email: gpcottrell@ua.edu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73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Google Shape;69;p14"/>
          <p:cNvCxnSpPr/>
          <p:nvPr/>
        </p:nvCxnSpPr>
        <p:spPr>
          <a:xfrm>
            <a:off x="6096000" y="351150"/>
            <a:ext cx="0" cy="6155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70" name="Google Shape;70;p14"/>
          <p:cNvCxnSpPr/>
          <p:nvPr/>
        </p:nvCxnSpPr>
        <p:spPr>
          <a:xfrm>
            <a:off x="2026650" y="3429000"/>
            <a:ext cx="81387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71" name="Google Shape;71;p14"/>
          <p:cNvSpPr txBox="1"/>
          <p:nvPr/>
        </p:nvSpPr>
        <p:spPr>
          <a:xfrm>
            <a:off x="2226325" y="3429000"/>
            <a:ext cx="37431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opportunity for recovery, learning, &amp; growth</a:t>
            </a:r>
            <a:endParaRPr/>
          </a:p>
        </p:txBody>
      </p:sp>
      <p:sp>
        <p:nvSpPr>
          <p:cNvPr id="72" name="Google Shape;72;p14"/>
          <p:cNvSpPr txBox="1"/>
          <p:nvPr/>
        </p:nvSpPr>
        <p:spPr>
          <a:xfrm rot="-5400000">
            <a:off x="5523450" y="5283475"/>
            <a:ext cx="15168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/>
              <a:t>severity</a:t>
            </a:r>
            <a:endParaRPr/>
          </a:p>
        </p:txBody>
      </p:sp>
      <p:sp>
        <p:nvSpPr>
          <p:cNvPr id="73" name="Google Shape;73;p14"/>
          <p:cNvSpPr txBox="1"/>
          <p:nvPr/>
        </p:nvSpPr>
        <p:spPr>
          <a:xfrm>
            <a:off x="2110625" y="470975"/>
            <a:ext cx="2231100" cy="14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2400" b="1">
                <a:solidFill>
                  <a:srgbClr val="980000"/>
                </a:solidFill>
              </a:rPr>
              <a:t>Catastrophe</a:t>
            </a:r>
            <a:endParaRPr sz="2400" b="1">
              <a:solidFill>
                <a:srgbClr val="980000"/>
              </a:solidFill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2110625" y="5883000"/>
            <a:ext cx="23796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2400" b="1">
                <a:solidFill>
                  <a:srgbClr val="0000FF"/>
                </a:solidFill>
              </a:rPr>
              <a:t>(Oops)</a:t>
            </a:r>
            <a:endParaRPr sz="2400" b="1">
              <a:solidFill>
                <a:srgbClr val="0000FF"/>
              </a:solidFill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7729250" y="470975"/>
            <a:ext cx="2436000" cy="10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en" sz="2400" b="1">
                <a:solidFill>
                  <a:srgbClr val="FF9900"/>
                </a:solidFill>
              </a:rPr>
              <a:t>“Silver lining”</a:t>
            </a:r>
            <a:endParaRPr sz="2400" b="1">
              <a:solidFill>
                <a:srgbClr val="FF9900"/>
              </a:solidFill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7266550" y="5883000"/>
            <a:ext cx="2898900" cy="4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r>
              <a:rPr lang="en" sz="2400" b="1">
                <a:solidFill>
                  <a:srgbClr val="00FF00"/>
                </a:solidFill>
              </a:rPr>
              <a:t>“Failing forward”</a:t>
            </a:r>
            <a:endParaRPr sz="2400" b="1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1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3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How to “fail forward”...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dirty="0"/>
              <a:t>Fail with intent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Fail </a:t>
            </a:r>
            <a:r>
              <a:rPr lang="en" i="1" dirty="0"/>
              <a:t>fast, small, and cheap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Learn </a:t>
            </a:r>
            <a:r>
              <a:rPr lang="en" dirty="0"/>
              <a:t>from your results!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3784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Scary stats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6" name="Google Shape;96;p17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" dirty="0"/>
              <a:t>In a study of 5,400 large scale IT projects (projects with initial budgets greater than $15M):</a:t>
            </a:r>
            <a:endParaRPr dirty="0"/>
          </a:p>
          <a:p>
            <a:pPr indent="-381000">
              <a:buSzPts val="2400"/>
              <a:buFont typeface="Wingdings" panose="05000000000000000000" pitchFamily="2" charset="2"/>
              <a:buChar char="Ø"/>
            </a:pPr>
            <a:r>
              <a:rPr lang="en" dirty="0"/>
              <a:t>17 </a:t>
            </a:r>
            <a:r>
              <a:rPr lang="en" dirty="0" smtClean="0"/>
              <a:t>% </a:t>
            </a:r>
            <a:r>
              <a:rPr lang="en" dirty="0"/>
              <a:t>of large IT projects go so badly that they can threaten the very existence of the company</a:t>
            </a:r>
            <a:endParaRPr dirty="0"/>
          </a:p>
          <a:p>
            <a:pPr indent="-381000">
              <a:spcBef>
                <a:spcPts val="0"/>
              </a:spcBef>
              <a:buSzPts val="2400"/>
              <a:buFont typeface="Wingdings" panose="05000000000000000000" pitchFamily="2" charset="2"/>
              <a:buChar char="Ø"/>
            </a:pPr>
            <a:endParaRPr lang="en" dirty="0" smtClean="0"/>
          </a:p>
          <a:p>
            <a:pPr indent="-381000">
              <a:spcBef>
                <a:spcPts val="0"/>
              </a:spcBef>
              <a:buSzPts val="2400"/>
              <a:buFont typeface="Wingdings" panose="05000000000000000000" pitchFamily="2" charset="2"/>
              <a:buChar char="Ø"/>
            </a:pPr>
            <a:r>
              <a:rPr lang="en" dirty="0" smtClean="0"/>
              <a:t>On </a:t>
            </a:r>
            <a:r>
              <a:rPr lang="en" dirty="0"/>
              <a:t>average, large IT projects run 45% over budget and 7% over time, while delivering 56% less value than predicted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205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>
            <a:spLocks noGrp="1"/>
          </p:cNvSpPr>
          <p:nvPr>
            <p:ph type="ctrTitle"/>
          </p:nvPr>
        </p:nvSpPr>
        <p:spPr>
          <a:xfrm>
            <a:off x="2209800" y="1897353"/>
            <a:ext cx="7772400" cy="30633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dirty="0">
                <a:solidFill>
                  <a:schemeClr val="tx1"/>
                </a:solidFill>
              </a:rPr>
              <a:t>Question:</a:t>
            </a:r>
            <a:endParaRPr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" b="0" dirty="0">
                <a:solidFill>
                  <a:schemeClr val="tx1"/>
                </a:solidFill>
              </a:rPr>
              <a:t>Who might consider</a:t>
            </a:r>
            <a:endParaRPr b="0"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" b="0" dirty="0">
                <a:solidFill>
                  <a:schemeClr val="tx1"/>
                </a:solidFill>
              </a:rPr>
              <a:t>this project a “failure”,</a:t>
            </a:r>
            <a:endParaRPr b="0"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" b="0" dirty="0">
                <a:solidFill>
                  <a:schemeClr val="tx1"/>
                </a:solidFill>
              </a:rPr>
              <a:t>and why?</a:t>
            </a:r>
            <a:endParaRPr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22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>
            <a:spLocks noGrp="1"/>
          </p:cNvSpPr>
          <p:nvPr>
            <p:ph type="title"/>
          </p:nvPr>
        </p:nvSpPr>
        <p:spPr>
          <a:xfrm>
            <a:off x="1981200" y="4270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Different stakeholders may have different (possibly conflicting!) goals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17" name="Google Shape;117;p21"/>
          <p:cNvSpPr txBox="1">
            <a:spLocks noGrp="1"/>
          </p:cNvSpPr>
          <p:nvPr>
            <p:ph type="body" idx="1"/>
          </p:nvPr>
        </p:nvSpPr>
        <p:spPr>
          <a:xfrm>
            <a:off x="1981200" y="1676400"/>
            <a:ext cx="8229600" cy="4679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dirty="0"/>
              <a:t>The customer (internal or external)</a:t>
            </a:r>
            <a:endParaRPr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" dirty="0"/>
              <a:t>Your “customer” is usually not a single entity!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Your </a:t>
            </a:r>
            <a:r>
              <a:rPr lang="en" dirty="0"/>
              <a:t>customer’s customers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Your </a:t>
            </a:r>
            <a:r>
              <a:rPr lang="en" dirty="0"/>
              <a:t>customer’s owners, investors, or taxpayers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The </a:t>
            </a:r>
            <a:r>
              <a:rPr lang="en" dirty="0"/>
              <a:t>project team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Management </a:t>
            </a:r>
            <a:r>
              <a:rPr lang="en" dirty="0"/>
              <a:t>and executives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Regulators </a:t>
            </a:r>
            <a:r>
              <a:rPr lang="en" dirty="0"/>
              <a:t>/ auditors</a:t>
            </a:r>
            <a:endParaRPr dirty="0"/>
          </a:p>
          <a:p>
            <a:pPr marL="38100" indent="0">
              <a:spcBef>
                <a:spcPts val="0"/>
              </a:spcBef>
              <a:buNone/>
            </a:pPr>
            <a:endParaRPr lang="en" dirty="0" smtClean="0"/>
          </a:p>
        </p:txBody>
      </p:sp>
    </p:spTree>
    <p:extLst>
      <p:ext uri="{BB962C8B-B14F-4D97-AF65-F5344CB8AC3E}">
        <p14:creationId xmlns:p14="http://schemas.microsoft.com/office/powerpoint/2010/main" val="353659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>
            <a:spLocks noGrp="1"/>
          </p:cNvSpPr>
          <p:nvPr>
            <p:ph type="title"/>
          </p:nvPr>
        </p:nvSpPr>
        <p:spPr>
          <a:xfrm>
            <a:off x="1981200" y="4270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Takeaways...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23" name="Google Shape;123;p22"/>
          <p:cNvSpPr txBox="1">
            <a:spLocks noGrp="1"/>
          </p:cNvSpPr>
          <p:nvPr>
            <p:ph type="body" idx="1"/>
          </p:nvPr>
        </p:nvSpPr>
        <p:spPr>
          <a:xfrm>
            <a:off x="1981200" y="1676400"/>
            <a:ext cx="8229600" cy="4679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dirty="0"/>
              <a:t>Failure has no universal definition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One </a:t>
            </a:r>
            <a:r>
              <a:rPr lang="en" dirty="0"/>
              <a:t>person’s “failure” is another person’s learning opportunity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In </a:t>
            </a:r>
            <a:r>
              <a:rPr lang="en" dirty="0"/>
              <a:t>an argument about “success” and “failure”, the person who writes the check usually wins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9373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>
            <a:spLocks noGrp="1"/>
          </p:cNvSpPr>
          <p:nvPr>
            <p:ph type="ctrTitle"/>
          </p:nvPr>
        </p:nvSpPr>
        <p:spPr>
          <a:xfrm>
            <a:off x="551542" y="586651"/>
            <a:ext cx="11785600" cy="4014379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pPr algn="l">
              <a:spcBef>
                <a:spcPts val="0"/>
              </a:spcBef>
            </a:pPr>
            <a:r>
              <a:rPr lang="en" sz="3200" dirty="0" smtClean="0">
                <a:solidFill>
                  <a:schemeClr val="tx1"/>
                </a:solidFill>
              </a:rPr>
              <a:t>Activity</a:t>
            </a:r>
            <a:r>
              <a:rPr lang="en" sz="3200" dirty="0">
                <a:solidFill>
                  <a:schemeClr val="tx1"/>
                </a:solidFill>
              </a:rPr>
              <a:t>:</a:t>
            </a:r>
            <a:endParaRPr sz="3200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en" sz="3200" b="0" dirty="0" smtClean="0">
                <a:solidFill>
                  <a:schemeClr val="tx1"/>
                </a:solidFill>
              </a:rPr>
              <a:t/>
            </a:r>
            <a:br>
              <a:rPr lang="en" sz="3200" b="0" dirty="0" smtClean="0">
                <a:solidFill>
                  <a:schemeClr val="tx1"/>
                </a:solidFill>
              </a:rPr>
            </a:br>
            <a:r>
              <a:rPr lang="en" sz="3200" b="0" dirty="0" smtClean="0">
                <a:solidFill>
                  <a:schemeClr val="tx1"/>
                </a:solidFill>
              </a:rPr>
              <a:t>Identify </a:t>
            </a:r>
            <a:r>
              <a:rPr lang="en" sz="3200" b="0" dirty="0">
                <a:solidFill>
                  <a:schemeClr val="tx1"/>
                </a:solidFill>
              </a:rPr>
              <a:t>a “failure”, big or small, in your past projects. </a:t>
            </a:r>
            <a:r>
              <a:rPr lang="en" sz="3200" b="0" dirty="0" smtClean="0">
                <a:solidFill>
                  <a:schemeClr val="tx1"/>
                </a:solidFill>
              </a:rPr>
              <a:t/>
            </a:r>
            <a:br>
              <a:rPr lang="en" sz="3200" b="0" dirty="0" smtClean="0">
                <a:solidFill>
                  <a:schemeClr val="tx1"/>
                </a:solidFill>
              </a:rPr>
            </a:br>
            <a:r>
              <a:rPr lang="en" sz="3200" dirty="0">
                <a:solidFill>
                  <a:schemeClr val="tx1"/>
                </a:solidFill>
              </a:rPr>
              <a:t/>
            </a:r>
            <a:br>
              <a:rPr lang="en" sz="3200" dirty="0">
                <a:solidFill>
                  <a:schemeClr val="tx1"/>
                </a:solidFill>
              </a:rPr>
            </a:br>
            <a:r>
              <a:rPr lang="en" sz="3200" b="0" dirty="0" smtClean="0">
                <a:solidFill>
                  <a:schemeClr val="tx1"/>
                </a:solidFill>
              </a:rPr>
              <a:t>Consider </a:t>
            </a:r>
            <a:r>
              <a:rPr lang="en" sz="3200" b="0" dirty="0">
                <a:solidFill>
                  <a:schemeClr val="tx1"/>
                </a:solidFill>
              </a:rPr>
              <a:t>the perspective of different stakeholders. </a:t>
            </a:r>
            <a:r>
              <a:rPr lang="en" sz="3200" b="0" dirty="0" smtClean="0">
                <a:solidFill>
                  <a:schemeClr val="tx1"/>
                </a:solidFill>
              </a:rPr>
              <a:t/>
            </a:r>
            <a:br>
              <a:rPr lang="en" sz="3200" b="0" dirty="0" smtClean="0">
                <a:solidFill>
                  <a:schemeClr val="tx1"/>
                </a:solidFill>
              </a:rPr>
            </a:br>
            <a:r>
              <a:rPr lang="en" sz="3200" dirty="0">
                <a:solidFill>
                  <a:schemeClr val="tx1"/>
                </a:solidFill>
              </a:rPr>
              <a:t/>
            </a:r>
            <a:br>
              <a:rPr lang="en" sz="3200" dirty="0">
                <a:solidFill>
                  <a:schemeClr val="tx1"/>
                </a:solidFill>
              </a:rPr>
            </a:br>
            <a:r>
              <a:rPr lang="en" sz="3200" b="0" dirty="0" smtClean="0">
                <a:solidFill>
                  <a:schemeClr val="tx1"/>
                </a:solidFill>
              </a:rPr>
              <a:t>What </a:t>
            </a:r>
            <a:r>
              <a:rPr lang="en" sz="3200" b="0" dirty="0">
                <a:solidFill>
                  <a:schemeClr val="tx1"/>
                </a:solidFill>
              </a:rPr>
              <a:t>is something you can learn from this failure?</a:t>
            </a:r>
            <a:endParaRPr sz="3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51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ctrTitle"/>
          </p:nvPr>
        </p:nvSpPr>
        <p:spPr>
          <a:xfrm>
            <a:off x="2209800" y="2111123"/>
            <a:ext cx="7772400" cy="15465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dirty="0">
                <a:solidFill>
                  <a:schemeClr val="tx1"/>
                </a:solidFill>
              </a:rPr>
              <a:t>Failure in IT systems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47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Simple systems fail </a:t>
            </a:r>
            <a:r>
              <a:rPr lang="en" i="1" dirty="0">
                <a:solidFill>
                  <a:schemeClr val="tx1"/>
                </a:solidFill>
              </a:rPr>
              <a:t>reliably</a:t>
            </a:r>
            <a:endParaRPr i="1" dirty="0">
              <a:solidFill>
                <a:schemeClr val="tx1"/>
              </a:solidFill>
            </a:endParaRPr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dirty="0"/>
              <a:t>Physical components (hard drives, memory, network connections, etc) are </a:t>
            </a:r>
            <a:r>
              <a:rPr lang="en" i="1" dirty="0"/>
              <a:t>guaranteed </a:t>
            </a:r>
            <a:r>
              <a:rPr lang="en" dirty="0"/>
              <a:t>to fail eventually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Some </a:t>
            </a:r>
            <a:r>
              <a:rPr lang="en" dirty="0"/>
              <a:t>portion of manually entered data </a:t>
            </a:r>
            <a:r>
              <a:rPr lang="en" i="1" dirty="0"/>
              <a:t>will </a:t>
            </a:r>
            <a:r>
              <a:rPr lang="en" dirty="0"/>
              <a:t>be invalid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The </a:t>
            </a:r>
            <a:r>
              <a:rPr lang="en" dirty="0"/>
              <a:t>power </a:t>
            </a:r>
            <a:r>
              <a:rPr lang="en" i="1" dirty="0"/>
              <a:t>will </a:t>
            </a:r>
            <a:r>
              <a:rPr lang="en" dirty="0"/>
              <a:t>eventually go out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Cloud-based </a:t>
            </a:r>
            <a:r>
              <a:rPr lang="en" dirty="0"/>
              <a:t>services </a:t>
            </a:r>
            <a:r>
              <a:rPr lang="en" i="1" dirty="0"/>
              <a:t>do </a:t>
            </a:r>
            <a:r>
              <a:rPr lang="en" dirty="0"/>
              <a:t>have outages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Physical </a:t>
            </a:r>
            <a:r>
              <a:rPr lang="en" dirty="0"/>
              <a:t>documents </a:t>
            </a:r>
            <a:r>
              <a:rPr lang="en" i="1" dirty="0"/>
              <a:t>will </a:t>
            </a:r>
            <a:r>
              <a:rPr lang="en" dirty="0"/>
              <a:t>be damaged or lost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Limited </a:t>
            </a:r>
            <a:r>
              <a:rPr lang="en" dirty="0"/>
              <a:t>security breaches are practically </a:t>
            </a:r>
            <a:r>
              <a:rPr lang="en" i="1" dirty="0"/>
              <a:t>inevitable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485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Simple failures can be planned for!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dirty="0"/>
              <a:t>Measure the frequency of failures through logging and reporting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Build </a:t>
            </a:r>
            <a:r>
              <a:rPr lang="en" dirty="0"/>
              <a:t>additional capacity and/or backup systems in anticipation of failure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Fail </a:t>
            </a:r>
            <a:r>
              <a:rPr lang="en" dirty="0"/>
              <a:t>gracefully -- automate “clean” system responses to failure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Isolate </a:t>
            </a:r>
            <a:r>
              <a:rPr lang="en" dirty="0"/>
              <a:t>failures as much as possible through loose coupling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Test </a:t>
            </a:r>
            <a:r>
              <a:rPr lang="en" dirty="0"/>
              <a:t>failure conditions thoroughly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87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About me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092" y="1479325"/>
            <a:ext cx="1269841" cy="1269841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347" y="1487716"/>
            <a:ext cx="1277256" cy="12772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493" y="5001904"/>
            <a:ext cx="1405392" cy="1405392"/>
          </a:xfrm>
          <a:prstGeom prst="rect">
            <a:avLst/>
          </a:prstGeom>
        </p:spPr>
      </p:pic>
      <p:pic>
        <p:nvPicPr>
          <p:cNvPr id="9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977" y="5064310"/>
            <a:ext cx="1269841" cy="12698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37" y="5232452"/>
            <a:ext cx="2057215" cy="9335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333" y="3618891"/>
            <a:ext cx="4149039" cy="27660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37" y="1270000"/>
            <a:ext cx="4937113" cy="328022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77371" y="4876800"/>
            <a:ext cx="6148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Work Experience: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526093" y="1051761"/>
            <a:ext cx="3386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Education: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1776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Complex systems fail </a:t>
            </a:r>
            <a:r>
              <a:rPr lang="en" i="1" dirty="0">
                <a:solidFill>
                  <a:schemeClr val="tx1"/>
                </a:solidFill>
              </a:rPr>
              <a:t>unexpectedly</a:t>
            </a:r>
            <a:endParaRPr i="1" dirty="0">
              <a:solidFill>
                <a:schemeClr val="tx1"/>
              </a:solidFill>
            </a:endParaRPr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dirty="0"/>
              <a:t>Systems at scale often have unintuitive behavior (“ghost in the machine”)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Components </a:t>
            </a:r>
            <a:r>
              <a:rPr lang="en" dirty="0"/>
              <a:t>develop complex relationships; “butterfly effect” is common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Failures </a:t>
            </a:r>
            <a:r>
              <a:rPr lang="en" dirty="0"/>
              <a:t>in one part of the system can cascade to other areas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9839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 descr="Vermont-HIX-Consumer-Architectur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468630"/>
            <a:ext cx="9144000" cy="5920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576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703943" y="260124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dirty="0">
                <a:solidFill>
                  <a:schemeClr val="tx1"/>
                </a:solidFill>
              </a:rPr>
              <a:t>“Black </a:t>
            </a:r>
            <a:r>
              <a:rPr lang="en" dirty="0" smtClean="0">
                <a:solidFill>
                  <a:schemeClr val="tx1"/>
                </a:solidFill>
              </a:rPr>
              <a:t>Swan</a:t>
            </a:r>
            <a:r>
              <a:rPr lang="en" dirty="0">
                <a:solidFill>
                  <a:schemeClr val="tx1"/>
                </a:solidFill>
              </a:rPr>
              <a:t>” events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109" name="Google Shape;109;p21" descr="Swan, Bird, Animal, Feathers,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9926" y="1536257"/>
            <a:ext cx="3996600" cy="31598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899886" y="4949371"/>
            <a:ext cx="87230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Event that comes as a surprise, has a major effect, and is often inappropriately rationalized after the fact with the benefit of hindsight.</a:t>
            </a:r>
          </a:p>
          <a:p>
            <a:endParaRPr lang="en-US" dirty="0"/>
          </a:p>
          <a:p>
            <a:r>
              <a:rPr lang="en-US" i="1" dirty="0" smtClean="0"/>
              <a:t>“It was bound to happen.”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9445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smtClean="0"/>
              <a:t>Use loose coupling to separate independent systems</a:t>
            </a:r>
            <a:endParaRPr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smtClean="0"/>
              <a:t>Build in excess capacity</a:t>
            </a:r>
            <a:endParaRPr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smtClean="0"/>
              <a:t>Use “circuit breaker” conditions to prevent runaway processes</a:t>
            </a:r>
            <a:endParaRPr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smtClean="0"/>
              <a:t>Build in service degradation under load</a:t>
            </a:r>
            <a:endParaRPr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smtClean="0"/>
              <a:t>Provide redundant paths for critical information</a:t>
            </a:r>
            <a:endParaRPr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smtClean="0"/>
              <a:t>Force constant testing and improvement by artificially creating failure (“Chaos Monkey”)</a:t>
            </a:r>
            <a:endParaRPr dirty="0"/>
          </a:p>
        </p:txBody>
      </p:sp>
      <p:sp>
        <p:nvSpPr>
          <p:cNvPr id="122" name="Google Shape;122;p2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smtClean="0">
                <a:solidFill>
                  <a:schemeClr val="tx1"/>
                </a:solidFill>
              </a:rPr>
              <a:t>Complex failures can be mitigated!</a:t>
            </a:r>
            <a:endParaRPr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7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Information </a:t>
            </a:r>
            <a:r>
              <a:rPr lang="en" i="1" dirty="0">
                <a:solidFill>
                  <a:schemeClr val="tx1"/>
                </a:solidFill>
              </a:rPr>
              <a:t>quality </a:t>
            </a:r>
            <a:r>
              <a:rPr lang="en" dirty="0">
                <a:solidFill>
                  <a:schemeClr val="tx1"/>
                </a:solidFill>
              </a:rPr>
              <a:t>is important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dirty="0"/>
              <a:t>Maximize value of information</a:t>
            </a:r>
            <a:endParaRPr dirty="0"/>
          </a:p>
          <a:p>
            <a:pPr marL="9144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/>
              <a:t>Communications</a:t>
            </a:r>
            <a:endParaRPr dirty="0"/>
          </a:p>
          <a:p>
            <a:pPr marL="9144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/>
              <a:t>Reports</a:t>
            </a:r>
            <a:endParaRPr dirty="0"/>
          </a:p>
          <a:p>
            <a:pPr marL="9144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/>
              <a:t>Meetings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Highlight </a:t>
            </a:r>
            <a:r>
              <a:rPr lang="en" dirty="0"/>
              <a:t>what is most important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Be </a:t>
            </a:r>
            <a:r>
              <a:rPr lang="en" dirty="0"/>
              <a:t>aware of blind spots and call attention to them!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59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Information </a:t>
            </a:r>
            <a:r>
              <a:rPr lang="en" i="1" dirty="0">
                <a:solidFill>
                  <a:schemeClr val="tx1"/>
                </a:solidFill>
              </a:rPr>
              <a:t>volume </a:t>
            </a:r>
            <a:r>
              <a:rPr lang="en" dirty="0">
                <a:solidFill>
                  <a:schemeClr val="tx1"/>
                </a:solidFill>
              </a:rPr>
              <a:t>is important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dirty="0"/>
              <a:t>When approaching a problem, limit the quantity of information if possible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Make </a:t>
            </a:r>
            <a:r>
              <a:rPr lang="en" dirty="0"/>
              <a:t>critical information the most visible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Keep </a:t>
            </a:r>
            <a:r>
              <a:rPr lang="en" dirty="0"/>
              <a:t>less important information available for those who need it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“</a:t>
            </a:r>
            <a:r>
              <a:rPr lang="en" dirty="0"/>
              <a:t>Information radiator”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73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Questions?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2351313"/>
            <a:ext cx="8596668" cy="1904791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457200" lvl="0" indent="-419100" algn="l" defTabSz="4572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Wingdings 3" charset="2"/>
              <a:buChar char="●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lvl="1" indent="-3810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Wingdings 3" charset="2"/>
              <a:buChar char="○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lvl="2" indent="-3810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Wingdings 3" charset="2"/>
              <a:buChar char="■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Wingdings 3" charset="2"/>
              <a:buChar char="●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Wingdings 3" charset="2"/>
              <a:buChar char="○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Wingdings 3" charset="2"/>
              <a:buChar char="■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Wingdings 3" charset="2"/>
              <a:buChar char="●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Wingdings 3" charset="2"/>
              <a:buChar char="○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Wingdings 3" charset="2"/>
              <a:buChar char="■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dirty="0" smtClean="0"/>
              <a:t>Greg Cottrell</a:t>
            </a:r>
          </a:p>
          <a:p>
            <a:pPr marL="38100" indent="0">
              <a:buNone/>
            </a:pPr>
            <a:r>
              <a:rPr lang="en-US" dirty="0" smtClean="0"/>
              <a:t>Email: gpcottrell@ua.edu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16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04531"/>
            <a:ext cx="11035271" cy="164630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Failure: </a:t>
            </a:r>
            <a:r>
              <a:rPr lang="en-US" i="1" dirty="0" smtClean="0">
                <a:solidFill>
                  <a:schemeClr val="tx1"/>
                </a:solidFill>
              </a:rPr>
              <a:t>What is it really?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2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ctrTitle"/>
          </p:nvPr>
        </p:nvSpPr>
        <p:spPr>
          <a:xfrm>
            <a:off x="1496400" y="2690203"/>
            <a:ext cx="8141086" cy="2041454"/>
          </a:xfrm>
          <a:prstGeom prst="rect">
            <a:avLst/>
          </a:prstGeom>
          <a:solidFill>
            <a:srgbClr val="EFEFE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" dirty="0">
                <a:solidFill>
                  <a:schemeClr val="tx1"/>
                </a:solidFill>
              </a:rPr>
              <a:t>Failure is not an option:</a:t>
            </a:r>
            <a:endParaRPr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" dirty="0">
                <a:solidFill>
                  <a:schemeClr val="tx1"/>
                </a:solidFill>
              </a:rPr>
              <a:t>it is an inevitability!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53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03" y="539989"/>
            <a:ext cx="5589814" cy="25098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9897">
            <a:off x="8091713" y="346614"/>
            <a:ext cx="3084285" cy="25753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9506">
            <a:off x="2776546" y="4191065"/>
            <a:ext cx="6140294" cy="181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31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How common is failure, really?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dirty="0" smtClean="0"/>
              <a:t>Approximately only 40</a:t>
            </a:r>
            <a:r>
              <a:rPr lang="en" dirty="0"/>
              <a:t>% of projects meet schedule, budget, and quality </a:t>
            </a:r>
            <a:r>
              <a:rPr lang="en" dirty="0" smtClean="0"/>
              <a:t>goals</a:t>
            </a:r>
          </a:p>
          <a:p>
            <a:pPr marL="38100" indent="0">
              <a:buNone/>
            </a:pP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/>
              <a:t>Group of recent studies puts the success of change initiatives at around 30% (on time, on budget, with expected outcome)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430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3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But what do you mean by “failure”?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2" name="Google Shape;52;p11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dirty="0"/>
              <a:t>Define “failure”...?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“</a:t>
            </a:r>
            <a:r>
              <a:rPr lang="en" dirty="0"/>
              <a:t>Failed” vs. “challenged”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i="1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i="1" dirty="0" smtClean="0"/>
              <a:t>Who</a:t>
            </a:r>
            <a:r>
              <a:rPr lang="en" dirty="0" smtClean="0"/>
              <a:t> </a:t>
            </a:r>
            <a:r>
              <a:rPr lang="en" dirty="0"/>
              <a:t>gets to define failure?</a:t>
            </a:r>
            <a:endParaRPr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" dirty="0"/>
              <a:t>The client? (</a:t>
            </a:r>
            <a:r>
              <a:rPr lang="en" i="1" dirty="0"/>
              <a:t>Which</a:t>
            </a:r>
            <a:r>
              <a:rPr lang="en" dirty="0"/>
              <a:t> client?)</a:t>
            </a:r>
            <a:endParaRPr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" dirty="0"/>
              <a:t>The project team?</a:t>
            </a:r>
            <a:endParaRPr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" dirty="0"/>
              <a:t>Management? Executives?</a:t>
            </a:r>
            <a:endParaRPr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" dirty="0"/>
              <a:t>You?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“</a:t>
            </a:r>
            <a:r>
              <a:rPr lang="en" dirty="0"/>
              <a:t>Failure” can have as many definitions as “success”!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8958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Common definitions of failure...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8" name="Google Shape;58;p12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" dirty="0"/>
              <a:t>Project fails to deliver on requirements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Project </a:t>
            </a:r>
            <a:r>
              <a:rPr lang="en" dirty="0"/>
              <a:t>fails to meet time, quality, and/or budget goals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Project </a:t>
            </a:r>
            <a:r>
              <a:rPr lang="en" dirty="0"/>
              <a:t>fails to meet financial forecasts or ROI targets</a:t>
            </a:r>
            <a:endParaRPr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" dirty="0" smtClean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" dirty="0" smtClean="0"/>
              <a:t>Project </a:t>
            </a:r>
            <a:r>
              <a:rPr lang="en" dirty="0"/>
              <a:t>fails to meet stakeholder expectations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204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67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0" indent="0">
              <a:buNone/>
            </a:pPr>
            <a:r>
              <a:rPr lang="en" dirty="0"/>
              <a:t>“If you're not failing every now and again, it's a sign you're not doing anything very innovative.”</a:t>
            </a:r>
            <a:endParaRPr dirty="0"/>
          </a:p>
          <a:p>
            <a:pPr marL="0" indent="0">
              <a:buNone/>
            </a:pPr>
            <a:r>
              <a:rPr lang="en" i="1" dirty="0"/>
              <a:t>-Woody Allen</a:t>
            </a:r>
            <a:endParaRPr i="1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lang="en" dirty="0"/>
              <a:t>“Failure happens all the time. It happens every day in practice. What makes you better is how you react to it.”</a:t>
            </a:r>
            <a:endParaRPr dirty="0"/>
          </a:p>
          <a:p>
            <a:pPr marL="0" indent="0">
              <a:buNone/>
            </a:pPr>
            <a:r>
              <a:rPr lang="en" i="1" dirty="0"/>
              <a:t>-Mia Hamm</a:t>
            </a:r>
            <a:endParaRPr i="1" dirty="0"/>
          </a:p>
          <a:p>
            <a:pPr marL="0" indent="0">
              <a:buNone/>
            </a:pPr>
            <a:endParaRPr i="1" dirty="0"/>
          </a:p>
          <a:p>
            <a:pPr marL="0" indent="0">
              <a:buNone/>
            </a:pPr>
            <a:r>
              <a:rPr lang="en" dirty="0"/>
              <a:t>“Success is 99 percent failure.”</a:t>
            </a:r>
            <a:endParaRPr dirty="0"/>
          </a:p>
          <a:p>
            <a:pPr marL="0" indent="0">
              <a:buNone/>
            </a:pPr>
            <a:r>
              <a:rPr lang="en" i="1" dirty="0"/>
              <a:t>-Soichiro Honda</a:t>
            </a:r>
            <a:endParaRPr i="1" dirty="0"/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r>
              <a:rPr lang="en" dirty="0">
                <a:solidFill>
                  <a:schemeClr val="tx1"/>
                </a:solidFill>
              </a:rPr>
              <a:t>Is “failure” always a bad thing?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78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796</TotalTime>
  <Words>772</Words>
  <Application>Microsoft Office PowerPoint</Application>
  <PresentationFormat>Widescreen</PresentationFormat>
  <Paragraphs>153</Paragraphs>
  <Slides>26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Trebuchet MS</vt:lpstr>
      <vt:lpstr>Wingdings</vt:lpstr>
      <vt:lpstr>Wingdings 3</vt:lpstr>
      <vt:lpstr>Facet</vt:lpstr>
      <vt:lpstr>PMI Central Alabama Chapter Meeting 9/18/2018  </vt:lpstr>
      <vt:lpstr>About me</vt:lpstr>
      <vt:lpstr>Failure: What is it really?</vt:lpstr>
      <vt:lpstr>Failure is not an option: it is an inevitability!</vt:lpstr>
      <vt:lpstr>PowerPoint Presentation</vt:lpstr>
      <vt:lpstr>How common is failure, really?</vt:lpstr>
      <vt:lpstr>But what do you mean by “failure”?</vt:lpstr>
      <vt:lpstr>Common definitions of failure...</vt:lpstr>
      <vt:lpstr>Is “failure” always a bad thing?</vt:lpstr>
      <vt:lpstr>PowerPoint Presentation</vt:lpstr>
      <vt:lpstr>How to “fail forward”...</vt:lpstr>
      <vt:lpstr>Scary stats</vt:lpstr>
      <vt:lpstr>Question: Who might consider this project a “failure”, and why?</vt:lpstr>
      <vt:lpstr>Different stakeholders may have different (possibly conflicting!) goals</vt:lpstr>
      <vt:lpstr>Takeaways...</vt:lpstr>
      <vt:lpstr>Activity:  Identify a “failure”, big or small, in your past projects.   Consider the perspective of different stakeholders.   What is something you can learn from this failure?</vt:lpstr>
      <vt:lpstr>Failure in IT systems</vt:lpstr>
      <vt:lpstr>Simple systems fail reliably</vt:lpstr>
      <vt:lpstr>Simple failures can be planned for!</vt:lpstr>
      <vt:lpstr>Complex systems fail unexpectedly</vt:lpstr>
      <vt:lpstr>PowerPoint Presentation</vt:lpstr>
      <vt:lpstr>“Black Swan” events</vt:lpstr>
      <vt:lpstr>Complex failures can be mitigated!</vt:lpstr>
      <vt:lpstr>Information quality is important</vt:lpstr>
      <vt:lpstr>Information volume is important</vt:lpstr>
      <vt:lpstr>Questions?</vt:lpstr>
    </vt:vector>
  </TitlesOfParts>
  <Company>University of Alabama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Teagen M Nabity</dc:creator>
  <cp:lastModifiedBy>Kimberly Bennett</cp:lastModifiedBy>
  <cp:revision>37</cp:revision>
  <dcterms:created xsi:type="dcterms:W3CDTF">2018-01-09T21:52:18Z</dcterms:created>
  <dcterms:modified xsi:type="dcterms:W3CDTF">2018-09-21T17:04:40Z</dcterms:modified>
</cp:coreProperties>
</file>